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4053" r:id="rId2"/>
  </p:sldMasterIdLst>
  <p:notesMasterIdLst>
    <p:notesMasterId r:id="rId41"/>
  </p:notesMasterIdLst>
  <p:sldIdLst>
    <p:sldId id="291" r:id="rId3"/>
    <p:sldId id="292" r:id="rId4"/>
    <p:sldId id="293" r:id="rId5"/>
    <p:sldId id="294" r:id="rId6"/>
    <p:sldId id="337" r:id="rId7"/>
    <p:sldId id="295" r:id="rId8"/>
    <p:sldId id="296" r:id="rId9"/>
    <p:sldId id="297" r:id="rId10"/>
    <p:sldId id="298" r:id="rId11"/>
    <p:sldId id="299" r:id="rId12"/>
    <p:sldId id="340" r:id="rId13"/>
    <p:sldId id="350" r:id="rId14"/>
    <p:sldId id="341" r:id="rId15"/>
    <p:sldId id="342" r:id="rId16"/>
    <p:sldId id="343" r:id="rId17"/>
    <p:sldId id="344" r:id="rId18"/>
    <p:sldId id="345" r:id="rId19"/>
    <p:sldId id="326" r:id="rId20"/>
    <p:sldId id="329" r:id="rId21"/>
    <p:sldId id="346" r:id="rId22"/>
    <p:sldId id="330" r:id="rId23"/>
    <p:sldId id="331" r:id="rId24"/>
    <p:sldId id="307" r:id="rId25"/>
    <p:sldId id="334" r:id="rId26"/>
    <p:sldId id="308" r:id="rId27"/>
    <p:sldId id="309" r:id="rId28"/>
    <p:sldId id="347" r:id="rId29"/>
    <p:sldId id="348" r:id="rId30"/>
    <p:sldId id="349" r:id="rId31"/>
    <p:sldId id="311" r:id="rId32"/>
    <p:sldId id="312" r:id="rId33"/>
    <p:sldId id="313" r:id="rId34"/>
    <p:sldId id="314" r:id="rId35"/>
    <p:sldId id="315" r:id="rId36"/>
    <p:sldId id="351" r:id="rId37"/>
    <p:sldId id="338" r:id="rId38"/>
    <p:sldId id="352" r:id="rId39"/>
    <p:sldId id="353" r:id="rId4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800000"/>
    <a:srgbClr val="FFFFFF"/>
    <a:srgbClr val="000066"/>
    <a:srgbClr val="FFFF66"/>
    <a:srgbClr val="FF99CC"/>
    <a:srgbClr val="FF33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20" autoAdjust="0"/>
  </p:normalViewPr>
  <p:slideViewPr>
    <p:cSldViewPr>
      <p:cViewPr varScale="1">
        <p:scale>
          <a:sx n="69" d="100"/>
          <a:sy n="69" d="100"/>
        </p:scale>
        <p:origin x="204" y="3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90"/>
    </p:cViewPr>
  </p:sorterViewPr>
  <p:notesViewPr>
    <p:cSldViewPr>
      <p:cViewPr varScale="1">
        <p:scale>
          <a:sx n="86" d="100"/>
          <a:sy n="86" d="100"/>
        </p:scale>
        <p:origin x="-383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5" Type="http://schemas.openxmlformats.org/officeDocument/2006/relationships/image" Target="../media/image6.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9.wmf"/><Relationship Id="rId5" Type="http://schemas.openxmlformats.org/officeDocument/2006/relationships/image" Target="../media/image34.wmf"/><Relationship Id="rId4"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 Id="rId9"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3037944-F621-4B38-866D-D7E054D58005}" type="datetimeFigureOut">
              <a:rPr lang="zh-CN" altLang="en-US"/>
              <a:pPr>
                <a:defRPr/>
              </a:pPr>
              <a:t>2018-11-04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5DFAA60-D5DB-4506-BC71-262C6F569CB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7B3A749-1F88-4EE9-81F5-3CFAB5AC1761}" type="slidenum">
              <a:rPr lang="zh-CN" altLang="en-US" smtClean="0"/>
              <a:pPr/>
              <a:t>36</a:t>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29A47EE-03E6-41A1-9072-3747BD021855}" type="slidenum">
              <a:rPr lang="zh-CN" altLang="en-US" smtClean="0"/>
              <a:pPr/>
              <a:t>38</a:t>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122529880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31C8502-AC5B-4178-ABF0-427383517E68}" type="slidenum">
              <a:rPr lang="en-US" altLang="zh-CN"/>
              <a:pPr>
                <a:defRPr/>
              </a:pPr>
              <a:t>‹#›</a:t>
            </a:fld>
            <a:endParaRPr lang="en-US" altLang="zh-CN"/>
          </a:p>
        </p:txBody>
      </p:sp>
    </p:spTree>
    <p:extLst>
      <p:ext uri="{BB962C8B-B14F-4D97-AF65-F5344CB8AC3E}">
        <p14:creationId xmlns:p14="http://schemas.microsoft.com/office/powerpoint/2010/main" val="1590885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33245B1-344E-43E1-AB77-3C38DE31EE61}" type="slidenum">
              <a:rPr lang="en-US" altLang="zh-CN"/>
              <a:pPr>
                <a:defRPr/>
              </a:pPr>
              <a:t>‹#›</a:t>
            </a:fld>
            <a:endParaRPr lang="en-US" altLang="zh-CN"/>
          </a:p>
        </p:txBody>
      </p:sp>
    </p:spTree>
    <p:extLst>
      <p:ext uri="{BB962C8B-B14F-4D97-AF65-F5344CB8AC3E}">
        <p14:creationId xmlns:p14="http://schemas.microsoft.com/office/powerpoint/2010/main" val="4247085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04479C4-49DD-46A6-A100-C8977A98A0FB}" type="slidenum">
              <a:rPr lang="en-US" altLang="zh-CN"/>
              <a:pPr>
                <a:defRPr/>
              </a:pPr>
              <a:t>‹#›</a:t>
            </a:fld>
            <a:endParaRPr lang="en-US" altLang="zh-CN"/>
          </a:p>
        </p:txBody>
      </p:sp>
    </p:spTree>
    <p:extLst>
      <p:ext uri="{BB962C8B-B14F-4D97-AF65-F5344CB8AC3E}">
        <p14:creationId xmlns:p14="http://schemas.microsoft.com/office/powerpoint/2010/main" val="313017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55A67A8-6E18-4D37-959C-892B58EB0571}" type="slidenum">
              <a:rPr lang="en-US" altLang="zh-CN"/>
              <a:pPr>
                <a:defRPr/>
              </a:pPr>
              <a:t>‹#›</a:t>
            </a:fld>
            <a:endParaRPr lang="en-US" altLang="zh-CN"/>
          </a:p>
        </p:txBody>
      </p:sp>
    </p:spTree>
    <p:extLst>
      <p:ext uri="{BB962C8B-B14F-4D97-AF65-F5344CB8AC3E}">
        <p14:creationId xmlns:p14="http://schemas.microsoft.com/office/powerpoint/2010/main" val="373198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BAD8A08B-B15B-4E5A-904E-065FACADD7AB}" type="slidenum">
              <a:rPr lang="en-US" altLang="zh-CN"/>
              <a:pPr>
                <a:defRPr/>
              </a:pPr>
              <a:t>‹#›</a:t>
            </a:fld>
            <a:endParaRPr lang="en-US" altLang="zh-CN"/>
          </a:p>
        </p:txBody>
      </p:sp>
    </p:spTree>
    <p:extLst>
      <p:ext uri="{BB962C8B-B14F-4D97-AF65-F5344CB8AC3E}">
        <p14:creationId xmlns:p14="http://schemas.microsoft.com/office/powerpoint/2010/main" val="1083081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BAE25EB-F6EE-4B9C-98D4-C792293FCAAA}" type="slidenum">
              <a:rPr lang="en-US" altLang="zh-CN"/>
              <a:pPr>
                <a:defRPr/>
              </a:pPr>
              <a:t>‹#›</a:t>
            </a:fld>
            <a:endParaRPr lang="en-US" altLang="zh-CN"/>
          </a:p>
        </p:txBody>
      </p:sp>
    </p:spTree>
    <p:extLst>
      <p:ext uri="{BB962C8B-B14F-4D97-AF65-F5344CB8AC3E}">
        <p14:creationId xmlns:p14="http://schemas.microsoft.com/office/powerpoint/2010/main" val="2605549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143999" cy="1301006"/>
          </a:xfrm>
          <a:solidFill>
            <a:schemeClr val="bg1"/>
          </a:solidFill>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456113"/>
          </a:xfrm>
        </p:spPr>
        <p:txBody>
          <a:bodyPr/>
          <a:lstStyle/>
          <a:p>
            <a:pPr lvl="0"/>
            <a:endParaRPr lang="zh-CN" altLang="en-US" noProof="0" dirty="0" smtClean="0"/>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F7961A-7411-4E64-B08B-3E0F8C85E094}" type="slidenum">
              <a:rPr lang="en-US" altLang="zh-CN"/>
              <a:pPr>
                <a:defRPr/>
              </a:pPr>
              <a:t>‹#›</a:t>
            </a:fld>
            <a:endParaRPr lang="en-US" altLang="zh-CN"/>
          </a:p>
        </p:txBody>
      </p:sp>
    </p:spTree>
    <p:extLst>
      <p:ext uri="{BB962C8B-B14F-4D97-AF65-F5344CB8AC3E}">
        <p14:creationId xmlns:p14="http://schemas.microsoft.com/office/powerpoint/2010/main" val="1861962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42913" y="103188"/>
            <a:ext cx="8243887" cy="131445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3B7EFAB-7B33-4C63-BFDF-6CD7A30CFF94}" type="slidenum">
              <a:rPr lang="en-US" altLang="zh-CN"/>
              <a:pPr>
                <a:defRPr/>
              </a:pPr>
              <a:t>‹#›</a:t>
            </a:fld>
            <a:endParaRPr lang="en-US" altLang="zh-CN"/>
          </a:p>
        </p:txBody>
      </p:sp>
    </p:spTree>
    <p:extLst>
      <p:ext uri="{BB962C8B-B14F-4D97-AF65-F5344CB8AC3E}">
        <p14:creationId xmlns:p14="http://schemas.microsoft.com/office/powerpoint/2010/main" val="3590284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231056409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457200" y="44624"/>
            <a:ext cx="8229600" cy="994122"/>
          </a:xfrm>
        </p:spPr>
        <p:txBody>
          <a:bodyPr/>
          <a:lstStyle>
            <a:lvl1pPr>
              <a:defRPr sz="4800" b="1">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extLst/>
          </a:lstStyle>
          <a:p>
            <a:r>
              <a:rPr lang="zh-CN" altLang="en-US" dirty="0" smtClean="0"/>
              <a:t>单击此处编辑母版标题样式</a:t>
            </a:r>
            <a:endParaRPr lang="en-US" dirty="0"/>
          </a:p>
        </p:txBody>
      </p:sp>
    </p:spTree>
    <p:extLst>
      <p:ext uri="{BB962C8B-B14F-4D97-AF65-F5344CB8AC3E}">
        <p14:creationId xmlns:p14="http://schemas.microsoft.com/office/powerpoint/2010/main" val="3311413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108769458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486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BC6C121-60B8-4164-ABCB-71CB200912D3}" type="slidenum">
              <a:rPr lang="en-US" altLang="zh-CN"/>
              <a:pPr>
                <a:defRPr/>
              </a:pPr>
              <a:t>‹#›</a:t>
            </a:fld>
            <a:endParaRPr lang="en-US" altLang="zh-CN"/>
          </a:p>
        </p:txBody>
      </p:sp>
    </p:spTree>
    <p:extLst>
      <p:ext uri="{BB962C8B-B14F-4D97-AF65-F5344CB8AC3E}">
        <p14:creationId xmlns:p14="http://schemas.microsoft.com/office/powerpoint/2010/main" val="2319621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D8C211F-354B-41DB-B901-6B15F165E259}" type="slidenum">
              <a:rPr lang="en-US" altLang="zh-CN"/>
              <a:pPr>
                <a:defRPr/>
              </a:pPr>
              <a:t>‹#›</a:t>
            </a:fld>
            <a:endParaRPr lang="en-US" altLang="zh-CN"/>
          </a:p>
        </p:txBody>
      </p:sp>
    </p:spTree>
    <p:extLst>
      <p:ext uri="{BB962C8B-B14F-4D97-AF65-F5344CB8AC3E}">
        <p14:creationId xmlns:p14="http://schemas.microsoft.com/office/powerpoint/2010/main" val="221300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150799774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346420412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45"/>
          <p:cNvSpPr>
            <a:spLocks noGrp="1" noChangeArrowheads="1"/>
          </p:cNvSpPr>
          <p:nvPr>
            <p:ph type="title"/>
          </p:nvPr>
        </p:nvSpPr>
        <p:spPr bwMode="auto">
          <a:xfrm>
            <a:off x="457200" y="832792"/>
            <a:ext cx="8229600" cy="68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smtClean="0"/>
              <a:t>单击此处编辑母版标题样式</a:t>
            </a:r>
          </a:p>
        </p:txBody>
      </p:sp>
      <p:sp>
        <p:nvSpPr>
          <p:cNvPr id="8" name="Rectangle 46"/>
          <p:cNvSpPr>
            <a:spLocks noGrp="1" noChangeArrowheads="1"/>
          </p:cNvSpPr>
          <p:nvPr>
            <p:ph idx="1"/>
          </p:nvPr>
        </p:nvSpPr>
        <p:spPr bwMode="auto">
          <a:xfrm>
            <a:off x="456042" y="1600200"/>
            <a:ext cx="8230758"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10291327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0" y="234"/>
              <a:ext cx="1857" cy="3625"/>
              <a:chOff x="3010" y="778"/>
              <a:chExt cx="1857" cy="3625"/>
            </a:xfrm>
          </p:grpSpPr>
          <p:sp>
            <p:nvSpPr>
              <p:cNvPr id="39" name="Freeform 4"/>
              <p:cNvSpPr>
                <a:spLocks/>
              </p:cNvSpPr>
              <p:nvPr userDrawn="1"/>
            </p:nvSpPr>
            <p:spPr bwMode="ltGray">
              <a:xfrm rot="12185230" flipV="1">
                <a:off x="3534" y="778"/>
                <a:ext cx="1333" cy="1485"/>
              </a:xfrm>
              <a:custGeom>
                <a:avLst/>
                <a:gdLst>
                  <a:gd name="T0" fmla="*/ 2147483646 w 596"/>
                  <a:gd name="T1" fmla="*/ 2147483646 h 666"/>
                  <a:gd name="T2" fmla="*/ 1422315941 w 596"/>
                  <a:gd name="T3" fmla="*/ 2147483646 h 666"/>
                  <a:gd name="T4" fmla="*/ 0 w 596"/>
                  <a:gd name="T5" fmla="*/ 2147483646 h 666"/>
                  <a:gd name="T6" fmla="*/ 989876552 w 596"/>
                  <a:gd name="T7" fmla="*/ 2147483646 h 666"/>
                  <a:gd name="T8" fmla="*/ 2147483646 w 596"/>
                  <a:gd name="T9" fmla="*/ 2147483646 h 666"/>
                  <a:gd name="T10" fmla="*/ 2147483646 w 596"/>
                  <a:gd name="T11" fmla="*/ 2147483646 h 666"/>
                  <a:gd name="T12" fmla="*/ 2147483646 w 596"/>
                  <a:gd name="T13" fmla="*/ 2147483646 h 666"/>
                  <a:gd name="T14" fmla="*/ 2147483646 w 596"/>
                  <a:gd name="T15" fmla="*/ 413694843 h 666"/>
                  <a:gd name="T16" fmla="*/ 2147483646 w 596"/>
                  <a:gd name="T17" fmla="*/ 2056764444 h 666"/>
                  <a:gd name="T18" fmla="*/ 2147483646 w 596"/>
                  <a:gd name="T19" fmla="*/ 2147483646 h 666"/>
                  <a:gd name="T20" fmla="*/ 2147483646 w 596"/>
                  <a:gd name="T21" fmla="*/ 2147483646 h 666"/>
                  <a:gd name="T22" fmla="*/ 2147483646 w 596"/>
                  <a:gd name="T23" fmla="*/ 2147483646 h 666"/>
                  <a:gd name="T24" fmla="*/ 2147483646 w 596"/>
                  <a:gd name="T25" fmla="*/ 2147483646 h 666"/>
                  <a:gd name="T26" fmla="*/ 2147483646 w 596"/>
                  <a:gd name="T27" fmla="*/ 2147483646 h 666"/>
                  <a:gd name="T28" fmla="*/ 2147483646 w 596"/>
                  <a:gd name="T29" fmla="*/ 2147483646 h 666"/>
                  <a:gd name="T30" fmla="*/ 2147483646 w 596"/>
                  <a:gd name="T31" fmla="*/ 2147483646 h 666"/>
                  <a:gd name="T32" fmla="*/ 2147483646 w 596"/>
                  <a:gd name="T33" fmla="*/ 2147483646 h 666"/>
                  <a:gd name="T34" fmla="*/ 2147483646 w 596"/>
                  <a:gd name="T35" fmla="*/ 2147483646 h 666"/>
                  <a:gd name="T36" fmla="*/ 2147483646 w 596"/>
                  <a:gd name="T37" fmla="*/ 2147483646 h 666"/>
                  <a:gd name="T38" fmla="*/ 2147483646 w 596"/>
                  <a:gd name="T39" fmla="*/ 2147483646 h 666"/>
                  <a:gd name="T40" fmla="*/ 2147483646 w 596"/>
                  <a:gd name="T41" fmla="*/ 2147483646 h 666"/>
                  <a:gd name="T42" fmla="*/ 2147483646 w 596"/>
                  <a:gd name="T43" fmla="*/ 2147483646 h 666"/>
                  <a:gd name="T44" fmla="*/ 2147483646 w 596"/>
                  <a:gd name="T45" fmla="*/ 2147483646 h 666"/>
                  <a:gd name="T46" fmla="*/ 2147483646 w 596"/>
                  <a:gd name="T47" fmla="*/ 2147483646 h 666"/>
                  <a:gd name="T48" fmla="*/ 2147483646 w 596"/>
                  <a:gd name="T49" fmla="*/ 2147483646 h 666"/>
                  <a:gd name="T50" fmla="*/ 2147483646 w 596"/>
                  <a:gd name="T51" fmla="*/ 2147483646 h 666"/>
                  <a:gd name="T52" fmla="*/ 2147483646 w 596"/>
                  <a:gd name="T53" fmla="*/ 2147483646 h 666"/>
                  <a:gd name="T54" fmla="*/ 2147483646 w 596"/>
                  <a:gd name="T55" fmla="*/ 2147483646 h 666"/>
                  <a:gd name="T56" fmla="*/ 2147483646 w 596"/>
                  <a:gd name="T57" fmla="*/ 2147483646 h 666"/>
                  <a:gd name="T58" fmla="*/ 2147483646 w 596"/>
                  <a:gd name="T59" fmla="*/ 2147483646 h 666"/>
                  <a:gd name="T60" fmla="*/ 2147483646 w 596"/>
                  <a:gd name="T61" fmla="*/ 2147483646 h 666"/>
                  <a:gd name="T62" fmla="*/ 2147483646 w 596"/>
                  <a:gd name="T63" fmla="*/ 2147483646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
              <p:cNvSpPr>
                <a:spLocks/>
              </p:cNvSpPr>
              <p:nvPr userDrawn="1"/>
            </p:nvSpPr>
            <p:spPr bwMode="ltGray">
              <a:xfrm rot="12185230" flipV="1">
                <a:off x="4029" y="1802"/>
                <a:ext cx="571" cy="531"/>
              </a:xfrm>
              <a:custGeom>
                <a:avLst/>
                <a:gdLst>
                  <a:gd name="T0" fmla="*/ 0 w 257"/>
                  <a:gd name="T1" fmla="*/ 0 h 237"/>
                  <a:gd name="T2" fmla="*/ 0 w 257"/>
                  <a:gd name="T3" fmla="*/ 2147483646 h 237"/>
                  <a:gd name="T4" fmla="*/ 687877657 w 257"/>
                  <a:gd name="T5" fmla="*/ 2147483646 h 237"/>
                  <a:gd name="T6" fmla="*/ 1218048353 w 257"/>
                  <a:gd name="T7" fmla="*/ 2147483646 h 237"/>
                  <a:gd name="T8" fmla="*/ 2147483646 w 257"/>
                  <a:gd name="T9" fmla="*/ 2147483646 h 237"/>
                  <a:gd name="T10" fmla="*/ 2147483646 w 257"/>
                  <a:gd name="T11" fmla="*/ 2147483646 h 237"/>
                  <a:gd name="T12" fmla="*/ 2147483646 w 257"/>
                  <a:gd name="T13" fmla="*/ 2147483646 h 237"/>
                  <a:gd name="T14" fmla="*/ 2147483646 w 257"/>
                  <a:gd name="T15" fmla="*/ 2147483646 h 237"/>
                  <a:gd name="T16" fmla="*/ 2147483646 w 257"/>
                  <a:gd name="T17" fmla="*/ 2147483646 h 237"/>
                  <a:gd name="T18" fmla="*/ 2147483646 w 257"/>
                  <a:gd name="T19" fmla="*/ 2147483646 h 237"/>
                  <a:gd name="T20" fmla="*/ 2147483646 w 257"/>
                  <a:gd name="T21" fmla="*/ 2147483646 h 237"/>
                  <a:gd name="T22" fmla="*/ 2147483646 w 257"/>
                  <a:gd name="T23" fmla="*/ 2147483646 h 237"/>
                  <a:gd name="T24" fmla="*/ 2147483646 w 257"/>
                  <a:gd name="T25" fmla="*/ 2147483646 h 237"/>
                  <a:gd name="T26" fmla="*/ 2147483646 w 257"/>
                  <a:gd name="T27" fmla="*/ 2147483646 h 237"/>
                  <a:gd name="T28" fmla="*/ 2147483646 w 257"/>
                  <a:gd name="T29" fmla="*/ 2147483646 h 237"/>
                  <a:gd name="T30" fmla="*/ 2147483646 w 257"/>
                  <a:gd name="T31" fmla="*/ 2147483646 h 237"/>
                  <a:gd name="T32" fmla="*/ 2147483646 w 257"/>
                  <a:gd name="T33" fmla="*/ 2147483646 h 237"/>
                  <a:gd name="T34" fmla="*/ 2147483646 w 257"/>
                  <a:gd name="T35" fmla="*/ 2147483646 h 237"/>
                  <a:gd name="T36" fmla="*/ 2147483646 w 257"/>
                  <a:gd name="T37" fmla="*/ 2147483646 h 237"/>
                  <a:gd name="T38" fmla="*/ 2147483646 w 257"/>
                  <a:gd name="T39" fmla="*/ 2147483646 h 237"/>
                  <a:gd name="T40" fmla="*/ 2147483646 w 257"/>
                  <a:gd name="T41" fmla="*/ 2147483646 h 237"/>
                  <a:gd name="T42" fmla="*/ 2147483646 w 257"/>
                  <a:gd name="T43" fmla="*/ 2147483646 h 237"/>
                  <a:gd name="T44" fmla="*/ 2147483646 w 257"/>
                  <a:gd name="T45" fmla="*/ 2147483646 h 237"/>
                  <a:gd name="T46" fmla="*/ 2147483646 w 257"/>
                  <a:gd name="T47" fmla="*/ 2147483646 h 237"/>
                  <a:gd name="T48" fmla="*/ 2147483646 w 257"/>
                  <a:gd name="T49" fmla="*/ 2147483646 h 237"/>
                  <a:gd name="T50" fmla="*/ 2147483646 w 257"/>
                  <a:gd name="T51" fmla="*/ 2147483646 h 237"/>
                  <a:gd name="T52" fmla="*/ 2147483646 w 257"/>
                  <a:gd name="T53" fmla="*/ 2147483646 h 237"/>
                  <a:gd name="T54" fmla="*/ 2147483646 w 257"/>
                  <a:gd name="T55" fmla="*/ 2147483646 h 237"/>
                  <a:gd name="T56" fmla="*/ 2147483646 w 257"/>
                  <a:gd name="T57" fmla="*/ 2147483646 h 237"/>
                  <a:gd name="T58" fmla="*/ 2147483646 w 257"/>
                  <a:gd name="T59" fmla="*/ 2147483646 h 237"/>
                  <a:gd name="T60" fmla="*/ 2147483646 w 257"/>
                  <a:gd name="T61" fmla="*/ 2147483646 h 237"/>
                  <a:gd name="T62" fmla="*/ 2147483646 w 257"/>
                  <a:gd name="T63" fmla="*/ 214748364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
              <p:cNvSpPr>
                <a:spLocks/>
              </p:cNvSpPr>
              <p:nvPr userDrawn="1"/>
            </p:nvSpPr>
            <p:spPr bwMode="ltGray">
              <a:xfrm rot="12185230" flipV="1">
                <a:off x="3639" y="2167"/>
                <a:ext cx="277" cy="249"/>
              </a:xfrm>
              <a:custGeom>
                <a:avLst/>
                <a:gdLst>
                  <a:gd name="T0" fmla="*/ 2147483646 w 124"/>
                  <a:gd name="T1" fmla="*/ 0 h 110"/>
                  <a:gd name="T2" fmla="*/ 2147483646 w 124"/>
                  <a:gd name="T3" fmla="*/ 2147483646 h 110"/>
                  <a:gd name="T4" fmla="*/ 2147483646 w 124"/>
                  <a:gd name="T5" fmla="*/ 2147483646 h 110"/>
                  <a:gd name="T6" fmla="*/ 2147483646 w 124"/>
                  <a:gd name="T7" fmla="*/ 2147483646 h 110"/>
                  <a:gd name="T8" fmla="*/ 2147483646 w 124"/>
                  <a:gd name="T9" fmla="*/ 2147483646 h 110"/>
                  <a:gd name="T10" fmla="*/ 2147483646 w 124"/>
                  <a:gd name="T11" fmla="*/ 2147483646 h 110"/>
                  <a:gd name="T12" fmla="*/ 2147483646 w 124"/>
                  <a:gd name="T13" fmla="*/ 2147483646 h 110"/>
                  <a:gd name="T14" fmla="*/ 2147483646 w 124"/>
                  <a:gd name="T15" fmla="*/ 2147483646 h 110"/>
                  <a:gd name="T16" fmla="*/ 2147483646 w 124"/>
                  <a:gd name="T17" fmla="*/ 2147483646 h 110"/>
                  <a:gd name="T18" fmla="*/ 0 w 124"/>
                  <a:gd name="T19" fmla="*/ 2147483646 h 110"/>
                  <a:gd name="T20" fmla="*/ 968924700 w 124"/>
                  <a:gd name="T21" fmla="*/ 2147483646 h 110"/>
                  <a:gd name="T22" fmla="*/ 1906946431 w 124"/>
                  <a:gd name="T23" fmla="*/ 2147483646 h 110"/>
                  <a:gd name="T24" fmla="*/ 2147483646 w 124"/>
                  <a:gd name="T25" fmla="*/ 2147483646 h 110"/>
                  <a:gd name="T26" fmla="*/ 2147483646 w 124"/>
                  <a:gd name="T27" fmla="*/ 2147483646 h 110"/>
                  <a:gd name="T28" fmla="*/ 2147483646 w 124"/>
                  <a:gd name="T29" fmla="*/ 2147483646 h 110"/>
                  <a:gd name="T30" fmla="*/ 2147483646 w 124"/>
                  <a:gd name="T31" fmla="*/ 2147483646 h 110"/>
                  <a:gd name="T32" fmla="*/ 2147483646 w 124"/>
                  <a:gd name="T33" fmla="*/ 2147483646 h 110"/>
                  <a:gd name="T34" fmla="*/ 2147483646 w 124"/>
                  <a:gd name="T35" fmla="*/ 2147483646 h 110"/>
                  <a:gd name="T36" fmla="*/ 2147483646 w 124"/>
                  <a:gd name="T37" fmla="*/ 2147483646 h 110"/>
                  <a:gd name="T38" fmla="*/ 2147483646 w 124"/>
                  <a:gd name="T39" fmla="*/ 2147483646 h 110"/>
                  <a:gd name="T40" fmla="*/ 2147483646 w 124"/>
                  <a:gd name="T41" fmla="*/ 2147483646 h 110"/>
                  <a:gd name="T42" fmla="*/ 2147483646 w 124"/>
                  <a:gd name="T43" fmla="*/ 2147483646 h 110"/>
                  <a:gd name="T44" fmla="*/ 2147483646 w 124"/>
                  <a:gd name="T45" fmla="*/ 2147483646 h 110"/>
                  <a:gd name="T46" fmla="*/ 2147483646 w 124"/>
                  <a:gd name="T47" fmla="*/ 2147483646 h 110"/>
                  <a:gd name="T48" fmla="*/ 2147483646 w 124"/>
                  <a:gd name="T49" fmla="*/ 2147483646 h 110"/>
                  <a:gd name="T50" fmla="*/ 2147483646 w 124"/>
                  <a:gd name="T51" fmla="*/ 2147483646 h 110"/>
                  <a:gd name="T52" fmla="*/ 2147483646 w 124"/>
                  <a:gd name="T53" fmla="*/ 2147483646 h 110"/>
                  <a:gd name="T54" fmla="*/ 2147483646 w 124"/>
                  <a:gd name="T55" fmla="*/ 2147483646 h 110"/>
                  <a:gd name="T56" fmla="*/ 2147483646 w 124"/>
                  <a:gd name="T57" fmla="*/ 2147483646 h 110"/>
                  <a:gd name="T58" fmla="*/ 214748364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
              <p:cNvSpPr>
                <a:spLocks/>
              </p:cNvSpPr>
              <p:nvPr userDrawn="1"/>
            </p:nvSpPr>
            <p:spPr bwMode="ltGray">
              <a:xfrm rot="12185230" flipV="1">
                <a:off x="3979" y="977"/>
                <a:ext cx="245" cy="347"/>
              </a:xfrm>
              <a:custGeom>
                <a:avLst/>
                <a:gdLst>
                  <a:gd name="T0" fmla="*/ 0 w 109"/>
                  <a:gd name="T1" fmla="*/ 0 h 156"/>
                  <a:gd name="T2" fmla="*/ 1364139335 w 109"/>
                  <a:gd name="T3" fmla="*/ 174203051 h 156"/>
                  <a:gd name="T4" fmla="*/ 2147483646 w 109"/>
                  <a:gd name="T5" fmla="*/ 1036152412 h 156"/>
                  <a:gd name="T6" fmla="*/ 2147483646 w 109"/>
                  <a:gd name="T7" fmla="*/ 2147483646 h 156"/>
                  <a:gd name="T8" fmla="*/ 2147483646 w 109"/>
                  <a:gd name="T9" fmla="*/ 2147483646 h 156"/>
                  <a:gd name="T10" fmla="*/ 2147483646 w 109"/>
                  <a:gd name="T11" fmla="*/ 2147483646 h 156"/>
                  <a:gd name="T12" fmla="*/ 2147483646 w 109"/>
                  <a:gd name="T13" fmla="*/ 2147483646 h 156"/>
                  <a:gd name="T14" fmla="*/ 2147483646 w 109"/>
                  <a:gd name="T15" fmla="*/ 2147483646 h 156"/>
                  <a:gd name="T16" fmla="*/ 2147483646 w 109"/>
                  <a:gd name="T17" fmla="*/ 2147483646 h 156"/>
                  <a:gd name="T18" fmla="*/ 2147483646 w 109"/>
                  <a:gd name="T19" fmla="*/ 2147483646 h 156"/>
                  <a:gd name="T20" fmla="*/ 2147483646 w 109"/>
                  <a:gd name="T21" fmla="*/ 2147483646 h 156"/>
                  <a:gd name="T22" fmla="*/ 2147483646 w 109"/>
                  <a:gd name="T23" fmla="*/ 2147483646 h 156"/>
                  <a:gd name="T24" fmla="*/ 2147483646 w 109"/>
                  <a:gd name="T25" fmla="*/ 2147483646 h 156"/>
                  <a:gd name="T26" fmla="*/ 2147483646 w 109"/>
                  <a:gd name="T27" fmla="*/ 2147483646 h 156"/>
                  <a:gd name="T28" fmla="*/ 2147483646 w 109"/>
                  <a:gd name="T29" fmla="*/ 2147483646 h 156"/>
                  <a:gd name="T30" fmla="*/ 2147483646 w 109"/>
                  <a:gd name="T31" fmla="*/ 2147483646 h 156"/>
                  <a:gd name="T32" fmla="*/ 2147483646 w 109"/>
                  <a:gd name="T33" fmla="*/ 2147483646 h 156"/>
                  <a:gd name="T34" fmla="*/ 2147483646 w 109"/>
                  <a:gd name="T35" fmla="*/ 2147483646 h 156"/>
                  <a:gd name="T36" fmla="*/ 2147483646 w 109"/>
                  <a:gd name="T37" fmla="*/ 2147483646 h 156"/>
                  <a:gd name="T38" fmla="*/ 2147483646 w 109"/>
                  <a:gd name="T39" fmla="*/ 2147483646 h 156"/>
                  <a:gd name="T40" fmla="*/ 2147483646 w 109"/>
                  <a:gd name="T41" fmla="*/ 2147483646 h 156"/>
                  <a:gd name="T42" fmla="*/ 2147483646 w 109"/>
                  <a:gd name="T43" fmla="*/ 2147483646 h 156"/>
                  <a:gd name="T44" fmla="*/ 2147483646 w 109"/>
                  <a:gd name="T45" fmla="*/ 2147483646 h 156"/>
                  <a:gd name="T46" fmla="*/ 2147483646 w 109"/>
                  <a:gd name="T47" fmla="*/ 2147483646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8"/>
              <p:cNvSpPr>
                <a:spLocks/>
              </p:cNvSpPr>
              <p:nvPr userDrawn="1"/>
            </p:nvSpPr>
            <p:spPr bwMode="ltGray">
              <a:xfrm rot="12185230" flipV="1">
                <a:off x="3845" y="2207"/>
                <a:ext cx="103" cy="209"/>
              </a:xfrm>
              <a:custGeom>
                <a:avLst/>
                <a:gdLst>
                  <a:gd name="T0" fmla="*/ 2147483646 w 46"/>
                  <a:gd name="T1" fmla="*/ 0 h 94"/>
                  <a:gd name="T2" fmla="*/ 2147483646 w 46"/>
                  <a:gd name="T3" fmla="*/ 2147483646 h 94"/>
                  <a:gd name="T4" fmla="*/ 2147483646 w 46"/>
                  <a:gd name="T5" fmla="*/ 2147483646 h 94"/>
                  <a:gd name="T6" fmla="*/ 2147483646 w 46"/>
                  <a:gd name="T7" fmla="*/ 2147483646 h 94"/>
                  <a:gd name="T8" fmla="*/ 0 w 46"/>
                  <a:gd name="T9" fmla="*/ 2147483646 h 94"/>
                  <a:gd name="T10" fmla="*/ 2147483646 w 46"/>
                  <a:gd name="T11" fmla="*/ 2147483646 h 94"/>
                  <a:gd name="T12" fmla="*/ 2147483646 w 46"/>
                  <a:gd name="T13" fmla="*/ 2147483646 h 94"/>
                  <a:gd name="T14" fmla="*/ 2147483646 w 46"/>
                  <a:gd name="T15" fmla="*/ 2147483646 h 94"/>
                  <a:gd name="T16" fmla="*/ 2147483646 w 46"/>
                  <a:gd name="T17" fmla="*/ 2147483646 h 94"/>
                  <a:gd name="T18" fmla="*/ 2147483646 w 46"/>
                  <a:gd name="T19" fmla="*/ 2147483646 h 94"/>
                  <a:gd name="T20" fmla="*/ 2147483646 w 46"/>
                  <a:gd name="T21" fmla="*/ 2147483646 h 94"/>
                  <a:gd name="T22" fmla="*/ 2147483646 w 46"/>
                  <a:gd name="T23" fmla="*/ 2147483646 h 94"/>
                  <a:gd name="T24" fmla="*/ 214748364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
              <p:cNvSpPr>
                <a:spLocks/>
              </p:cNvSpPr>
              <p:nvPr userDrawn="1"/>
            </p:nvSpPr>
            <p:spPr bwMode="ltGray">
              <a:xfrm rot="12185230" flipV="1">
                <a:off x="3895" y="1325"/>
                <a:ext cx="120" cy="90"/>
              </a:xfrm>
              <a:custGeom>
                <a:avLst/>
                <a:gdLst>
                  <a:gd name="T0" fmla="*/ 0 w 54"/>
                  <a:gd name="T1" fmla="*/ 0 h 40"/>
                  <a:gd name="T2" fmla="*/ 171236391 w 54"/>
                  <a:gd name="T3" fmla="*/ 275780644 h 40"/>
                  <a:gd name="T4" fmla="*/ 1226089022 w 54"/>
                  <a:gd name="T5" fmla="*/ 896047171 h 40"/>
                  <a:gd name="T6" fmla="*/ 2147483646 w 54"/>
                  <a:gd name="T7" fmla="*/ 2147483646 h 40"/>
                  <a:gd name="T8" fmla="*/ 2147483646 w 54"/>
                  <a:gd name="T9" fmla="*/ 2147483646 h 40"/>
                  <a:gd name="T10" fmla="*/ 2147483646 w 54"/>
                  <a:gd name="T11" fmla="*/ 2147483646 h 40"/>
                  <a:gd name="T12" fmla="*/ 2147483646 w 54"/>
                  <a:gd name="T13" fmla="*/ 2147483646 h 40"/>
                  <a:gd name="T14" fmla="*/ 2147483646 w 54"/>
                  <a:gd name="T15" fmla="*/ 2147483646 h 40"/>
                  <a:gd name="T16" fmla="*/ 2147483646 w 54"/>
                  <a:gd name="T17" fmla="*/ 2147483646 h 40"/>
                  <a:gd name="T18" fmla="*/ 2147483646 w 54"/>
                  <a:gd name="T19" fmla="*/ 2147483646 h 40"/>
                  <a:gd name="T20" fmla="*/ 2147483646 w 54"/>
                  <a:gd name="T21" fmla="*/ 2147483646 h 40"/>
                  <a:gd name="T22" fmla="*/ 2147483646 w 54"/>
                  <a:gd name="T23" fmla="*/ 2147483646 h 40"/>
                  <a:gd name="T24" fmla="*/ 2147483646 w 54"/>
                  <a:gd name="T25" fmla="*/ 2147483646 h 40"/>
                  <a:gd name="T26" fmla="*/ 2147483646 w 54"/>
                  <a:gd name="T27" fmla="*/ 2147483646 h 40"/>
                  <a:gd name="T28" fmla="*/ 2147483646 w 54"/>
                  <a:gd name="T29" fmla="*/ 2147483646 h 40"/>
                  <a:gd name="T30" fmla="*/ 2089162504 w 54"/>
                  <a:gd name="T31" fmla="*/ 2147483646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0"/>
              <p:cNvSpPr>
                <a:spLocks/>
              </p:cNvSpPr>
              <p:nvPr userDrawn="1"/>
            </p:nvSpPr>
            <p:spPr bwMode="ltGray">
              <a:xfrm rot="12185230" flipV="1">
                <a:off x="3010" y="2344"/>
                <a:ext cx="330" cy="2059"/>
              </a:xfrm>
              <a:custGeom>
                <a:avLst/>
                <a:gdLst>
                  <a:gd name="T0" fmla="*/ 0 w 149"/>
                  <a:gd name="T1" fmla="*/ 0 h 704"/>
                  <a:gd name="T2" fmla="*/ 1142476438 w 149"/>
                  <a:gd name="T3" fmla="*/ 2147483646 h 704"/>
                  <a:gd name="T4" fmla="*/ 2147483646 w 149"/>
                  <a:gd name="T5" fmla="*/ 2147483646 h 704"/>
                  <a:gd name="T6" fmla="*/ 2147483646 w 149"/>
                  <a:gd name="T7" fmla="*/ 2147483646 h 704"/>
                  <a:gd name="T8" fmla="*/ 2147483646 w 149"/>
                  <a:gd name="T9" fmla="*/ 2147483646 h 704"/>
                  <a:gd name="T10" fmla="*/ 2147483646 w 149"/>
                  <a:gd name="T11" fmla="*/ 2147483646 h 704"/>
                  <a:gd name="T12" fmla="*/ 2147483646 w 149"/>
                  <a:gd name="T13" fmla="*/ 2147483646 h 704"/>
                  <a:gd name="T14" fmla="*/ 2147483646 w 149"/>
                  <a:gd name="T15" fmla="*/ 2147483646 h 704"/>
                  <a:gd name="T16" fmla="*/ 2147483646 w 149"/>
                  <a:gd name="T17" fmla="*/ 2147483646 h 704"/>
                  <a:gd name="T18" fmla="*/ 2147483646 w 149"/>
                  <a:gd name="T19" fmla="*/ 2147483646 h 704"/>
                  <a:gd name="T20" fmla="*/ 2147483646 w 149"/>
                  <a:gd name="T21" fmla="*/ 2147483646 h 704"/>
                  <a:gd name="T22" fmla="*/ 2147483646 w 149"/>
                  <a:gd name="T23" fmla="*/ 2147483646 h 704"/>
                  <a:gd name="T24" fmla="*/ 2147483646 w 149"/>
                  <a:gd name="T25" fmla="*/ 2147483646 h 704"/>
                  <a:gd name="T26" fmla="*/ 2147483646 w 149"/>
                  <a:gd name="T27" fmla="*/ 2147483646 h 704"/>
                  <a:gd name="T28" fmla="*/ 2147483646 w 149"/>
                  <a:gd name="T29" fmla="*/ 2147483646 h 704"/>
                  <a:gd name="T30" fmla="*/ 2147483646 w 149"/>
                  <a:gd name="T31" fmla="*/ 2147483646 h 704"/>
                  <a:gd name="T32" fmla="*/ 2147483646 w 149"/>
                  <a:gd name="T33" fmla="*/ 2147483646 h 704"/>
                  <a:gd name="T34" fmla="*/ 2147483646 w 149"/>
                  <a:gd name="T35" fmla="*/ 2147483646 h 704"/>
                  <a:gd name="T36" fmla="*/ 2147483646 w 149"/>
                  <a:gd name="T37" fmla="*/ 2147483646 h 704"/>
                  <a:gd name="T38" fmla="*/ 1944836536 w 149"/>
                  <a:gd name="T39" fmla="*/ 2147483646 h 704"/>
                  <a:gd name="T40" fmla="*/ 1142476438 w 149"/>
                  <a:gd name="T41" fmla="*/ 2147483646 h 704"/>
                  <a:gd name="T42" fmla="*/ 1142476438 w 149"/>
                  <a:gd name="T43" fmla="*/ 2147483646 h 704"/>
                  <a:gd name="T44" fmla="*/ 1587558277 w 149"/>
                  <a:gd name="T45" fmla="*/ 2147483646 h 704"/>
                  <a:gd name="T46" fmla="*/ 2147483646 w 149"/>
                  <a:gd name="T47" fmla="*/ 2147483646 h 704"/>
                  <a:gd name="T48" fmla="*/ 2147483646 w 149"/>
                  <a:gd name="T49" fmla="*/ 2147483646 h 704"/>
                  <a:gd name="T50" fmla="*/ 2147483646 w 149"/>
                  <a:gd name="T51" fmla="*/ 2147483646 h 704"/>
                  <a:gd name="T52" fmla="*/ 2147483646 w 149"/>
                  <a:gd name="T53" fmla="*/ 2147483646 h 704"/>
                  <a:gd name="T54" fmla="*/ 2147483646 w 149"/>
                  <a:gd name="T55" fmla="*/ 2147483646 h 704"/>
                  <a:gd name="T56" fmla="*/ 2147483646 w 149"/>
                  <a:gd name="T57" fmla="*/ 2147483646 h 704"/>
                  <a:gd name="T58" fmla="*/ 2147483646 w 149"/>
                  <a:gd name="T59" fmla="*/ 2147483646 h 704"/>
                  <a:gd name="T60" fmla="*/ 2147483646 w 149"/>
                  <a:gd name="T61" fmla="*/ 2147483646 h 704"/>
                  <a:gd name="T62" fmla="*/ 2147483646 w 149"/>
                  <a:gd name="T63" fmla="*/ 2147483646 h 704"/>
                  <a:gd name="T64" fmla="*/ 2147483646 w 149"/>
                  <a:gd name="T65" fmla="*/ 2147483646 h 704"/>
                  <a:gd name="T66" fmla="*/ 2147483646 w 149"/>
                  <a:gd name="T67" fmla="*/ 2147483646 h 704"/>
                  <a:gd name="T68" fmla="*/ 2147483646 w 149"/>
                  <a:gd name="T69" fmla="*/ 2147483646 h 704"/>
                  <a:gd name="T70" fmla="*/ 2147483646 w 149"/>
                  <a:gd name="T71" fmla="*/ 2147483646 h 704"/>
                  <a:gd name="T72" fmla="*/ 2147483646 w 149"/>
                  <a:gd name="T73" fmla="*/ 2147483646 h 704"/>
                  <a:gd name="T74" fmla="*/ 2147483646 w 149"/>
                  <a:gd name="T75" fmla="*/ 2147483646 h 704"/>
                  <a:gd name="T76" fmla="*/ 2147483646 w 149"/>
                  <a:gd name="T77" fmla="*/ 2147483646 h 704"/>
                  <a:gd name="T78" fmla="*/ 2147483646 w 149"/>
                  <a:gd name="T79" fmla="*/ 2147483646 h 704"/>
                  <a:gd name="T80" fmla="*/ 214748364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11"/>
            <p:cNvSpPr>
              <a:spLocks/>
            </p:cNvSpPr>
            <p:nvPr userDrawn="1"/>
          </p:nvSpPr>
          <p:spPr bwMode="ltGray">
            <a:xfrm rot="373331" flipH="1">
              <a:off x="22" y="1957"/>
              <a:ext cx="323" cy="649"/>
            </a:xfrm>
            <a:custGeom>
              <a:avLst/>
              <a:gdLst>
                <a:gd name="T0" fmla="*/ 2147483646 w 128"/>
                <a:gd name="T1" fmla="*/ 0 h 217"/>
                <a:gd name="T2" fmla="*/ 2147483646 w 128"/>
                <a:gd name="T3" fmla="*/ 2147483646 h 217"/>
                <a:gd name="T4" fmla="*/ 2147483646 w 128"/>
                <a:gd name="T5" fmla="*/ 2147483646 h 217"/>
                <a:gd name="T6" fmla="*/ 2147483646 w 128"/>
                <a:gd name="T7" fmla="*/ 2147483646 h 217"/>
                <a:gd name="T8" fmla="*/ 2147483646 w 128"/>
                <a:gd name="T9" fmla="*/ 2147483646 h 217"/>
                <a:gd name="T10" fmla="*/ 2147483646 w 128"/>
                <a:gd name="T11" fmla="*/ 2147483646 h 217"/>
                <a:gd name="T12" fmla="*/ 2147483646 w 128"/>
                <a:gd name="T13" fmla="*/ 2147483646 h 217"/>
                <a:gd name="T14" fmla="*/ 2147483646 w 128"/>
                <a:gd name="T15" fmla="*/ 2147483646 h 217"/>
                <a:gd name="T16" fmla="*/ 2147483646 w 128"/>
                <a:gd name="T17" fmla="*/ 2147483646 h 217"/>
                <a:gd name="T18" fmla="*/ 2147483646 w 128"/>
                <a:gd name="T19" fmla="*/ 2147483646 h 217"/>
                <a:gd name="T20" fmla="*/ 2147483646 w 128"/>
                <a:gd name="T21" fmla="*/ 2147483646 h 217"/>
                <a:gd name="T22" fmla="*/ 2147483646 w 128"/>
                <a:gd name="T23" fmla="*/ 2147483646 h 217"/>
                <a:gd name="T24" fmla="*/ 2147483646 w 128"/>
                <a:gd name="T25" fmla="*/ 2147483646 h 217"/>
                <a:gd name="T26" fmla="*/ 2147483646 w 128"/>
                <a:gd name="T27" fmla="*/ 2147483646 h 217"/>
                <a:gd name="T28" fmla="*/ 2147483646 w 128"/>
                <a:gd name="T29" fmla="*/ 2147483646 h 217"/>
                <a:gd name="T30" fmla="*/ 0 w 128"/>
                <a:gd name="T31" fmla="*/ 2147483646 h 217"/>
                <a:gd name="T32" fmla="*/ 2147483646 w 128"/>
                <a:gd name="T33" fmla="*/ 2147483646 h 217"/>
                <a:gd name="T34" fmla="*/ 2147483646 w 128"/>
                <a:gd name="T35" fmla="*/ 2147483646 h 217"/>
                <a:gd name="T36" fmla="*/ 2147483646 w 128"/>
                <a:gd name="T37" fmla="*/ 2147483646 h 217"/>
                <a:gd name="T38" fmla="*/ 2147483646 w 128"/>
                <a:gd name="T39" fmla="*/ 2147483646 h 217"/>
                <a:gd name="T40" fmla="*/ 2147483646 w 128"/>
                <a:gd name="T41" fmla="*/ 2147483646 h 217"/>
                <a:gd name="T42" fmla="*/ 2147483646 w 128"/>
                <a:gd name="T43" fmla="*/ 2147483646 h 217"/>
                <a:gd name="T44" fmla="*/ 2147483646 w 128"/>
                <a:gd name="T45" fmla="*/ 2147483646 h 217"/>
                <a:gd name="T46" fmla="*/ 2147483646 w 128"/>
                <a:gd name="T47" fmla="*/ 2147483646 h 217"/>
                <a:gd name="T48" fmla="*/ 2147483646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4"/>
            <p:cNvSpPr>
              <a:spLocks/>
            </p:cNvSpPr>
            <p:nvPr userDrawn="1"/>
          </p:nvSpPr>
          <p:spPr bwMode="ltGray">
            <a:xfrm rot="373331" flipH="1">
              <a:off x="898" y="2855"/>
              <a:ext cx="354" cy="464"/>
            </a:xfrm>
            <a:custGeom>
              <a:avLst/>
              <a:gdLst>
                <a:gd name="T0" fmla="*/ 2147483646 w 117"/>
                <a:gd name="T1" fmla="*/ 0 h 132"/>
                <a:gd name="T2" fmla="*/ 0 w 117"/>
                <a:gd name="T3" fmla="*/ 2147483646 h 132"/>
                <a:gd name="T4" fmla="*/ 2147483646 w 117"/>
                <a:gd name="T5" fmla="*/ 2147483646 h 132"/>
                <a:gd name="T6" fmla="*/ 2147483646 w 117"/>
                <a:gd name="T7" fmla="*/ 2147483646 h 132"/>
                <a:gd name="T8" fmla="*/ 2147483646 w 117"/>
                <a:gd name="T9" fmla="*/ 2147483646 h 132"/>
                <a:gd name="T10" fmla="*/ 2147483646 w 117"/>
                <a:gd name="T11" fmla="*/ 2147483646 h 132"/>
                <a:gd name="T12" fmla="*/ 2147483646 w 117"/>
                <a:gd name="T13" fmla="*/ 2147483646 h 132"/>
                <a:gd name="T14" fmla="*/ 2147483646 w 117"/>
                <a:gd name="T15" fmla="*/ 2147483646 h 132"/>
                <a:gd name="T16" fmla="*/ 2147483646 w 117"/>
                <a:gd name="T17" fmla="*/ 2147483646 h 132"/>
                <a:gd name="T18" fmla="*/ 2147483646 w 117"/>
                <a:gd name="T19" fmla="*/ 2147483646 h 132"/>
                <a:gd name="T20" fmla="*/ 2147483646 w 117"/>
                <a:gd name="T21" fmla="*/ 2147483646 h 132"/>
                <a:gd name="T22" fmla="*/ 2147483646 w 117"/>
                <a:gd name="T23" fmla="*/ 2147483646 h 132"/>
                <a:gd name="T24" fmla="*/ 2147483646 w 117"/>
                <a:gd name="T25" fmla="*/ 2147483646 h 132"/>
                <a:gd name="T26" fmla="*/ 2147483646 w 117"/>
                <a:gd name="T27" fmla="*/ 2147483646 h 132"/>
                <a:gd name="T28" fmla="*/ 2147483646 w 117"/>
                <a:gd name="T29" fmla="*/ 2147483646 h 132"/>
                <a:gd name="T30" fmla="*/ 2147483646 w 117"/>
                <a:gd name="T31" fmla="*/ 2147483646 h 132"/>
                <a:gd name="T32" fmla="*/ 2147483646 w 117"/>
                <a:gd name="T33" fmla="*/ 2147483646 h 132"/>
                <a:gd name="T34" fmla="*/ 2147483646 w 117"/>
                <a:gd name="T35" fmla="*/ 2147483646 h 132"/>
                <a:gd name="T36" fmla="*/ 2147483646 w 117"/>
                <a:gd name="T37" fmla="*/ 2147483646 h 132"/>
                <a:gd name="T38" fmla="*/ 2147483646 w 117"/>
                <a:gd name="T39" fmla="*/ 2147483646 h 132"/>
                <a:gd name="T40" fmla="*/ 2147483646 w 117"/>
                <a:gd name="T41" fmla="*/ 2147483646 h 132"/>
                <a:gd name="T42" fmla="*/ 2147483646 w 117"/>
                <a:gd name="T43" fmla="*/ 2147483646 h 132"/>
                <a:gd name="T44" fmla="*/ 2147483646 w 117"/>
                <a:gd name="T45" fmla="*/ 2147483646 h 132"/>
                <a:gd name="T46" fmla="*/ 2147483646 w 117"/>
                <a:gd name="T47" fmla="*/ 2147483646 h 132"/>
                <a:gd name="T48" fmla="*/ 2147483646 w 117"/>
                <a:gd name="T49" fmla="*/ 2147483646 h 132"/>
                <a:gd name="T50" fmla="*/ 2147483646 w 117"/>
                <a:gd name="T51" fmla="*/ 2147483646 h 132"/>
                <a:gd name="T52" fmla="*/ 2147483646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5"/>
            <p:cNvSpPr>
              <a:spLocks/>
            </p:cNvSpPr>
            <p:nvPr userDrawn="1"/>
          </p:nvSpPr>
          <p:spPr bwMode="ltGray">
            <a:xfrm rot="373331" flipH="1">
              <a:off x="799" y="2979"/>
              <a:ext cx="87" cy="274"/>
            </a:xfrm>
            <a:custGeom>
              <a:avLst/>
              <a:gdLst>
                <a:gd name="T0" fmla="*/ 2147483646 w 29"/>
                <a:gd name="T1" fmla="*/ 0 h 77"/>
                <a:gd name="T2" fmla="*/ 2147483646 w 29"/>
                <a:gd name="T3" fmla="*/ 0 h 77"/>
                <a:gd name="T4" fmla="*/ 2147483646 w 29"/>
                <a:gd name="T5" fmla="*/ 2147483646 h 77"/>
                <a:gd name="T6" fmla="*/ 2147483646 w 29"/>
                <a:gd name="T7" fmla="*/ 2147483646 h 77"/>
                <a:gd name="T8" fmla="*/ 2147483646 w 29"/>
                <a:gd name="T9" fmla="*/ 2147483646 h 77"/>
                <a:gd name="T10" fmla="*/ 2147483646 w 29"/>
                <a:gd name="T11" fmla="*/ 2147483646 h 77"/>
                <a:gd name="T12" fmla="*/ 0 w 29"/>
                <a:gd name="T13" fmla="*/ 2147483646 h 77"/>
                <a:gd name="T14" fmla="*/ 2147483646 w 29"/>
                <a:gd name="T15" fmla="*/ 2147483646 h 77"/>
                <a:gd name="T16" fmla="*/ 2147483646 w 29"/>
                <a:gd name="T17" fmla="*/ 2147483646 h 77"/>
                <a:gd name="T18" fmla="*/ 2147483646 w 29"/>
                <a:gd name="T19" fmla="*/ 2147483646 h 77"/>
                <a:gd name="T20" fmla="*/ 2147483646 w 29"/>
                <a:gd name="T21" fmla="*/ 2147483646 h 77"/>
                <a:gd name="T22" fmla="*/ 2147483646 w 29"/>
                <a:gd name="T23" fmla="*/ 2147483646 h 77"/>
                <a:gd name="T24" fmla="*/ 2147483646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 name="Group 17"/>
            <p:cNvGrpSpPr>
              <a:grpSpLocks/>
            </p:cNvGrpSpPr>
            <p:nvPr userDrawn="1"/>
          </p:nvGrpSpPr>
          <p:grpSpPr bwMode="auto">
            <a:xfrm rot="3220060">
              <a:off x="2631" y="754"/>
              <a:ext cx="569" cy="637"/>
              <a:chOff x="1727" y="866"/>
              <a:chExt cx="129" cy="157"/>
            </a:xfrm>
          </p:grpSpPr>
          <p:sp>
            <p:nvSpPr>
              <p:cNvPr id="36" name="Freeform 18"/>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9"/>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0"/>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21"/>
            <p:cNvGrpSpPr>
              <a:grpSpLocks/>
            </p:cNvGrpSpPr>
            <p:nvPr userDrawn="1"/>
          </p:nvGrpSpPr>
          <p:grpSpPr bwMode="auto">
            <a:xfrm rot="-6691250">
              <a:off x="3637" y="132"/>
              <a:ext cx="356" cy="607"/>
              <a:chOff x="1727" y="866"/>
              <a:chExt cx="129" cy="157"/>
            </a:xfrm>
          </p:grpSpPr>
          <p:sp>
            <p:nvSpPr>
              <p:cNvPr id="33" name="Freeform 22"/>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3"/>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4"/>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Group 25"/>
            <p:cNvGrpSpPr>
              <a:grpSpLocks/>
            </p:cNvGrpSpPr>
            <p:nvPr userDrawn="1"/>
          </p:nvGrpSpPr>
          <p:grpSpPr bwMode="auto">
            <a:xfrm rot="8524840">
              <a:off x="668" y="3321"/>
              <a:ext cx="501" cy="502"/>
              <a:chOff x="1727" y="866"/>
              <a:chExt cx="129" cy="157"/>
            </a:xfrm>
          </p:grpSpPr>
          <p:sp>
            <p:nvSpPr>
              <p:cNvPr id="30" name="Freeform 26"/>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7"/>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8"/>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9"/>
            <p:cNvGrpSpPr>
              <a:grpSpLocks/>
            </p:cNvGrpSpPr>
            <p:nvPr userDrawn="1"/>
          </p:nvGrpSpPr>
          <p:grpSpPr bwMode="auto">
            <a:xfrm rot="4106450" flipH="1">
              <a:off x="393" y="262"/>
              <a:ext cx="709" cy="892"/>
              <a:chOff x="1727" y="866"/>
              <a:chExt cx="129" cy="157"/>
            </a:xfrm>
          </p:grpSpPr>
          <p:sp>
            <p:nvSpPr>
              <p:cNvPr id="27" name="Freeform 30"/>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33"/>
            <p:cNvGrpSpPr>
              <a:grpSpLocks/>
            </p:cNvGrpSpPr>
            <p:nvPr userDrawn="1"/>
          </p:nvGrpSpPr>
          <p:grpSpPr bwMode="auto">
            <a:xfrm rot="10015322" flipH="1">
              <a:off x="4625" y="2382"/>
              <a:ext cx="709" cy="892"/>
              <a:chOff x="1727" y="866"/>
              <a:chExt cx="129" cy="157"/>
            </a:xfrm>
          </p:grpSpPr>
          <p:sp>
            <p:nvSpPr>
              <p:cNvPr id="24" name="Freeform 34"/>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5"/>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6"/>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38"/>
            <p:cNvSpPr>
              <a:spLocks/>
            </p:cNvSpPr>
            <p:nvPr userDrawn="1"/>
          </p:nvSpPr>
          <p:spPr bwMode="ltGray">
            <a:xfrm rot="9832527" flipV="1">
              <a:off x="2158" y="102"/>
              <a:ext cx="681" cy="593"/>
            </a:xfrm>
            <a:custGeom>
              <a:avLst/>
              <a:gdLst>
                <a:gd name="T0" fmla="*/ 0 w 257"/>
                <a:gd name="T1" fmla="*/ 0 h 237"/>
                <a:gd name="T2" fmla="*/ 0 w 257"/>
                <a:gd name="T3" fmla="*/ 2147483646 h 237"/>
                <a:gd name="T4" fmla="*/ 2147483646 w 257"/>
                <a:gd name="T5" fmla="*/ 2147483646 h 237"/>
                <a:gd name="T6" fmla="*/ 2147483646 w 257"/>
                <a:gd name="T7" fmla="*/ 2147483646 h 237"/>
                <a:gd name="T8" fmla="*/ 2147483646 w 257"/>
                <a:gd name="T9" fmla="*/ 2147483646 h 237"/>
                <a:gd name="T10" fmla="*/ 2147483646 w 257"/>
                <a:gd name="T11" fmla="*/ 2147483646 h 237"/>
                <a:gd name="T12" fmla="*/ 2147483646 w 257"/>
                <a:gd name="T13" fmla="*/ 2147483646 h 237"/>
                <a:gd name="T14" fmla="*/ 2147483646 w 257"/>
                <a:gd name="T15" fmla="*/ 2147483646 h 237"/>
                <a:gd name="T16" fmla="*/ 2147483646 w 257"/>
                <a:gd name="T17" fmla="*/ 2147483646 h 237"/>
                <a:gd name="T18" fmla="*/ 2147483646 w 257"/>
                <a:gd name="T19" fmla="*/ 2147483646 h 237"/>
                <a:gd name="T20" fmla="*/ 2147483646 w 257"/>
                <a:gd name="T21" fmla="*/ 2147483646 h 237"/>
                <a:gd name="T22" fmla="*/ 2147483646 w 257"/>
                <a:gd name="T23" fmla="*/ 2147483646 h 237"/>
                <a:gd name="T24" fmla="*/ 2147483646 w 257"/>
                <a:gd name="T25" fmla="*/ 2147483646 h 237"/>
                <a:gd name="T26" fmla="*/ 2147483646 w 257"/>
                <a:gd name="T27" fmla="*/ 2147483646 h 237"/>
                <a:gd name="T28" fmla="*/ 2147483646 w 257"/>
                <a:gd name="T29" fmla="*/ 2147483646 h 237"/>
                <a:gd name="T30" fmla="*/ 2147483646 w 257"/>
                <a:gd name="T31" fmla="*/ 2147483646 h 237"/>
                <a:gd name="T32" fmla="*/ 2147483646 w 257"/>
                <a:gd name="T33" fmla="*/ 2147483646 h 237"/>
                <a:gd name="T34" fmla="*/ 2147483646 w 257"/>
                <a:gd name="T35" fmla="*/ 2147483646 h 237"/>
                <a:gd name="T36" fmla="*/ 2147483646 w 257"/>
                <a:gd name="T37" fmla="*/ 2147483646 h 237"/>
                <a:gd name="T38" fmla="*/ 2147483646 w 257"/>
                <a:gd name="T39" fmla="*/ 2147483646 h 237"/>
                <a:gd name="T40" fmla="*/ 2147483646 w 257"/>
                <a:gd name="T41" fmla="*/ 2147483646 h 237"/>
                <a:gd name="T42" fmla="*/ 2147483646 w 257"/>
                <a:gd name="T43" fmla="*/ 2147483646 h 237"/>
                <a:gd name="T44" fmla="*/ 2147483646 w 257"/>
                <a:gd name="T45" fmla="*/ 2147483646 h 237"/>
                <a:gd name="T46" fmla="*/ 2147483646 w 257"/>
                <a:gd name="T47" fmla="*/ 2147483646 h 237"/>
                <a:gd name="T48" fmla="*/ 2147483646 w 257"/>
                <a:gd name="T49" fmla="*/ 2147483646 h 237"/>
                <a:gd name="T50" fmla="*/ 2147483646 w 257"/>
                <a:gd name="T51" fmla="*/ 2147483646 h 237"/>
                <a:gd name="T52" fmla="*/ 2147483646 w 257"/>
                <a:gd name="T53" fmla="*/ 2147483646 h 237"/>
                <a:gd name="T54" fmla="*/ 2147483646 w 257"/>
                <a:gd name="T55" fmla="*/ 2147483646 h 237"/>
                <a:gd name="T56" fmla="*/ 2147483646 w 257"/>
                <a:gd name="T57" fmla="*/ 2147483646 h 237"/>
                <a:gd name="T58" fmla="*/ 2147483646 w 257"/>
                <a:gd name="T59" fmla="*/ 2147483646 h 237"/>
                <a:gd name="T60" fmla="*/ 2147483646 w 257"/>
                <a:gd name="T61" fmla="*/ 2147483646 h 237"/>
                <a:gd name="T62" fmla="*/ 2147483646 w 257"/>
                <a:gd name="T63" fmla="*/ 214748364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39"/>
            <p:cNvSpPr>
              <a:spLocks/>
            </p:cNvSpPr>
            <p:nvPr userDrawn="1"/>
          </p:nvSpPr>
          <p:spPr bwMode="ltGray">
            <a:xfrm rot="9832527" flipV="1">
              <a:off x="1997" y="858"/>
              <a:ext cx="330" cy="278"/>
            </a:xfrm>
            <a:custGeom>
              <a:avLst/>
              <a:gdLst>
                <a:gd name="T0" fmla="*/ 2147483646 w 124"/>
                <a:gd name="T1" fmla="*/ 0 h 110"/>
                <a:gd name="T2" fmla="*/ 2147483646 w 124"/>
                <a:gd name="T3" fmla="*/ 2147483646 h 110"/>
                <a:gd name="T4" fmla="*/ 2147483646 w 124"/>
                <a:gd name="T5" fmla="*/ 2147483646 h 110"/>
                <a:gd name="T6" fmla="*/ 2147483646 w 124"/>
                <a:gd name="T7" fmla="*/ 2147483646 h 110"/>
                <a:gd name="T8" fmla="*/ 2147483646 w 124"/>
                <a:gd name="T9" fmla="*/ 2147483646 h 110"/>
                <a:gd name="T10" fmla="*/ 2147483646 w 124"/>
                <a:gd name="T11" fmla="*/ 2147483646 h 110"/>
                <a:gd name="T12" fmla="*/ 2147483646 w 124"/>
                <a:gd name="T13" fmla="*/ 2147483646 h 110"/>
                <a:gd name="T14" fmla="*/ 2147483646 w 124"/>
                <a:gd name="T15" fmla="*/ 2147483646 h 110"/>
                <a:gd name="T16" fmla="*/ 2147483646 w 124"/>
                <a:gd name="T17" fmla="*/ 2147483646 h 110"/>
                <a:gd name="T18" fmla="*/ 0 w 124"/>
                <a:gd name="T19" fmla="*/ 2147483646 h 110"/>
                <a:gd name="T20" fmla="*/ 2147483646 w 124"/>
                <a:gd name="T21" fmla="*/ 2147483646 h 110"/>
                <a:gd name="T22" fmla="*/ 2147483646 w 124"/>
                <a:gd name="T23" fmla="*/ 2147483646 h 110"/>
                <a:gd name="T24" fmla="*/ 2147483646 w 124"/>
                <a:gd name="T25" fmla="*/ 2147483646 h 110"/>
                <a:gd name="T26" fmla="*/ 2147483646 w 124"/>
                <a:gd name="T27" fmla="*/ 2147483646 h 110"/>
                <a:gd name="T28" fmla="*/ 2147483646 w 124"/>
                <a:gd name="T29" fmla="*/ 2147483646 h 110"/>
                <a:gd name="T30" fmla="*/ 2147483646 w 124"/>
                <a:gd name="T31" fmla="*/ 2147483646 h 110"/>
                <a:gd name="T32" fmla="*/ 2147483646 w 124"/>
                <a:gd name="T33" fmla="*/ 2147483646 h 110"/>
                <a:gd name="T34" fmla="*/ 2147483646 w 124"/>
                <a:gd name="T35" fmla="*/ 2147483646 h 110"/>
                <a:gd name="T36" fmla="*/ 2147483646 w 124"/>
                <a:gd name="T37" fmla="*/ 2147483646 h 110"/>
                <a:gd name="T38" fmla="*/ 2147483646 w 124"/>
                <a:gd name="T39" fmla="*/ 2147483646 h 110"/>
                <a:gd name="T40" fmla="*/ 2147483646 w 124"/>
                <a:gd name="T41" fmla="*/ 2147483646 h 110"/>
                <a:gd name="T42" fmla="*/ 2147483646 w 124"/>
                <a:gd name="T43" fmla="*/ 2147483646 h 110"/>
                <a:gd name="T44" fmla="*/ 2147483646 w 124"/>
                <a:gd name="T45" fmla="*/ 2147483646 h 110"/>
                <a:gd name="T46" fmla="*/ 2147483646 w 124"/>
                <a:gd name="T47" fmla="*/ 2147483646 h 110"/>
                <a:gd name="T48" fmla="*/ 2147483646 w 124"/>
                <a:gd name="T49" fmla="*/ 2147483646 h 110"/>
                <a:gd name="T50" fmla="*/ 2147483646 w 124"/>
                <a:gd name="T51" fmla="*/ 2147483646 h 110"/>
                <a:gd name="T52" fmla="*/ 2147483646 w 124"/>
                <a:gd name="T53" fmla="*/ 2147483646 h 110"/>
                <a:gd name="T54" fmla="*/ 2147483646 w 124"/>
                <a:gd name="T55" fmla="*/ 2147483646 h 110"/>
                <a:gd name="T56" fmla="*/ 2147483646 w 124"/>
                <a:gd name="T57" fmla="*/ 2147483646 h 110"/>
                <a:gd name="T58" fmla="*/ 214748364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0"/>
            <p:cNvSpPr>
              <a:spLocks/>
            </p:cNvSpPr>
            <p:nvPr userDrawn="1"/>
          </p:nvSpPr>
          <p:spPr bwMode="ltGray">
            <a:xfrm rot="9832527" flipV="1">
              <a:off x="2224" y="808"/>
              <a:ext cx="123" cy="233"/>
            </a:xfrm>
            <a:custGeom>
              <a:avLst/>
              <a:gdLst>
                <a:gd name="T0" fmla="*/ 2147483646 w 46"/>
                <a:gd name="T1" fmla="*/ 0 h 94"/>
                <a:gd name="T2" fmla="*/ 2147483646 w 46"/>
                <a:gd name="T3" fmla="*/ 2147483646 h 94"/>
                <a:gd name="T4" fmla="*/ 2147483646 w 46"/>
                <a:gd name="T5" fmla="*/ 2147483646 h 94"/>
                <a:gd name="T6" fmla="*/ 2147483646 w 46"/>
                <a:gd name="T7" fmla="*/ 2147483646 h 94"/>
                <a:gd name="T8" fmla="*/ 0 w 46"/>
                <a:gd name="T9" fmla="*/ 2147483646 h 94"/>
                <a:gd name="T10" fmla="*/ 2147483646 w 46"/>
                <a:gd name="T11" fmla="*/ 2147483646 h 94"/>
                <a:gd name="T12" fmla="*/ 2147483646 w 46"/>
                <a:gd name="T13" fmla="*/ 2147483646 h 94"/>
                <a:gd name="T14" fmla="*/ 2147483646 w 46"/>
                <a:gd name="T15" fmla="*/ 2147483646 h 94"/>
                <a:gd name="T16" fmla="*/ 2147483646 w 46"/>
                <a:gd name="T17" fmla="*/ 2147483646 h 94"/>
                <a:gd name="T18" fmla="*/ 2147483646 w 46"/>
                <a:gd name="T19" fmla="*/ 2147483646 h 94"/>
                <a:gd name="T20" fmla="*/ 2147483646 w 46"/>
                <a:gd name="T21" fmla="*/ 2147483646 h 94"/>
                <a:gd name="T22" fmla="*/ 2147483646 w 46"/>
                <a:gd name="T23" fmla="*/ 2147483646 h 94"/>
                <a:gd name="T24" fmla="*/ 214748364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42"/>
            <p:cNvSpPr>
              <a:spLocks/>
            </p:cNvSpPr>
            <p:nvPr userDrawn="1"/>
          </p:nvSpPr>
          <p:spPr bwMode="ltGray">
            <a:xfrm rot="9832527" flipV="1">
              <a:off x="2173" y="1238"/>
              <a:ext cx="393" cy="2300"/>
            </a:xfrm>
            <a:custGeom>
              <a:avLst/>
              <a:gdLst>
                <a:gd name="T0" fmla="*/ 0 w 149"/>
                <a:gd name="T1" fmla="*/ 0 h 704"/>
                <a:gd name="T2" fmla="*/ 2147483646 w 149"/>
                <a:gd name="T3" fmla="*/ 2147483646 h 704"/>
                <a:gd name="T4" fmla="*/ 2147483646 w 149"/>
                <a:gd name="T5" fmla="*/ 2147483646 h 704"/>
                <a:gd name="T6" fmla="*/ 2147483646 w 149"/>
                <a:gd name="T7" fmla="*/ 2147483646 h 704"/>
                <a:gd name="T8" fmla="*/ 2147483646 w 149"/>
                <a:gd name="T9" fmla="*/ 2147483646 h 704"/>
                <a:gd name="T10" fmla="*/ 2147483646 w 149"/>
                <a:gd name="T11" fmla="*/ 2147483646 h 704"/>
                <a:gd name="T12" fmla="*/ 2147483646 w 149"/>
                <a:gd name="T13" fmla="*/ 2147483646 h 704"/>
                <a:gd name="T14" fmla="*/ 2147483646 w 149"/>
                <a:gd name="T15" fmla="*/ 2147483646 h 704"/>
                <a:gd name="T16" fmla="*/ 2147483646 w 149"/>
                <a:gd name="T17" fmla="*/ 2147483646 h 704"/>
                <a:gd name="T18" fmla="*/ 2147483646 w 149"/>
                <a:gd name="T19" fmla="*/ 2147483646 h 704"/>
                <a:gd name="T20" fmla="*/ 2147483646 w 149"/>
                <a:gd name="T21" fmla="*/ 2147483646 h 704"/>
                <a:gd name="T22" fmla="*/ 2147483646 w 149"/>
                <a:gd name="T23" fmla="*/ 2147483646 h 704"/>
                <a:gd name="T24" fmla="*/ 2147483646 w 149"/>
                <a:gd name="T25" fmla="*/ 2147483646 h 704"/>
                <a:gd name="T26" fmla="*/ 2147483646 w 149"/>
                <a:gd name="T27" fmla="*/ 2147483646 h 704"/>
                <a:gd name="T28" fmla="*/ 2147483646 w 149"/>
                <a:gd name="T29" fmla="*/ 2147483646 h 704"/>
                <a:gd name="T30" fmla="*/ 2147483646 w 149"/>
                <a:gd name="T31" fmla="*/ 2147483646 h 704"/>
                <a:gd name="T32" fmla="*/ 2147483646 w 149"/>
                <a:gd name="T33" fmla="*/ 2147483646 h 704"/>
                <a:gd name="T34" fmla="*/ 2147483646 w 149"/>
                <a:gd name="T35" fmla="*/ 2147483646 h 704"/>
                <a:gd name="T36" fmla="*/ 2147483646 w 149"/>
                <a:gd name="T37" fmla="*/ 2147483646 h 704"/>
                <a:gd name="T38" fmla="*/ 2147483646 w 149"/>
                <a:gd name="T39" fmla="*/ 2147483646 h 704"/>
                <a:gd name="T40" fmla="*/ 2147483646 w 149"/>
                <a:gd name="T41" fmla="*/ 2147483646 h 704"/>
                <a:gd name="T42" fmla="*/ 2147483646 w 149"/>
                <a:gd name="T43" fmla="*/ 2147483646 h 704"/>
                <a:gd name="T44" fmla="*/ 2147483646 w 149"/>
                <a:gd name="T45" fmla="*/ 2147483646 h 704"/>
                <a:gd name="T46" fmla="*/ 2147483646 w 149"/>
                <a:gd name="T47" fmla="*/ 2147483646 h 704"/>
                <a:gd name="T48" fmla="*/ 2147483646 w 149"/>
                <a:gd name="T49" fmla="*/ 2147483646 h 704"/>
                <a:gd name="T50" fmla="*/ 2147483646 w 149"/>
                <a:gd name="T51" fmla="*/ 2147483646 h 704"/>
                <a:gd name="T52" fmla="*/ 2147483646 w 149"/>
                <a:gd name="T53" fmla="*/ 2147483646 h 704"/>
                <a:gd name="T54" fmla="*/ 2147483646 w 149"/>
                <a:gd name="T55" fmla="*/ 2147483646 h 704"/>
                <a:gd name="T56" fmla="*/ 2147483646 w 149"/>
                <a:gd name="T57" fmla="*/ 2147483646 h 704"/>
                <a:gd name="T58" fmla="*/ 2147483646 w 149"/>
                <a:gd name="T59" fmla="*/ 2147483646 h 704"/>
                <a:gd name="T60" fmla="*/ 2147483646 w 149"/>
                <a:gd name="T61" fmla="*/ 2147483646 h 704"/>
                <a:gd name="T62" fmla="*/ 2147483646 w 149"/>
                <a:gd name="T63" fmla="*/ 2147483646 h 704"/>
                <a:gd name="T64" fmla="*/ 2147483646 w 149"/>
                <a:gd name="T65" fmla="*/ 2147483646 h 704"/>
                <a:gd name="T66" fmla="*/ 2147483646 w 149"/>
                <a:gd name="T67" fmla="*/ 2147483646 h 704"/>
                <a:gd name="T68" fmla="*/ 2147483646 w 149"/>
                <a:gd name="T69" fmla="*/ 2147483646 h 704"/>
                <a:gd name="T70" fmla="*/ 2147483646 w 149"/>
                <a:gd name="T71" fmla="*/ 2147483646 h 704"/>
                <a:gd name="T72" fmla="*/ 2147483646 w 149"/>
                <a:gd name="T73" fmla="*/ 2147483646 h 704"/>
                <a:gd name="T74" fmla="*/ 2147483646 w 149"/>
                <a:gd name="T75" fmla="*/ 2147483646 h 704"/>
                <a:gd name="T76" fmla="*/ 2147483646 w 149"/>
                <a:gd name="T77" fmla="*/ 2147483646 h 704"/>
                <a:gd name="T78" fmla="*/ 2147483646 w 149"/>
                <a:gd name="T79" fmla="*/ 2147483646 h 704"/>
                <a:gd name="T80" fmla="*/ 214748364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295" name="Rectangle 47"/>
          <p:cNvSpPr>
            <a:spLocks noGrp="1" noChangeArrowheads="1"/>
          </p:cNvSpPr>
          <p:nvPr>
            <p:ph type="ctrTitle"/>
          </p:nvPr>
        </p:nvSpPr>
        <p:spPr>
          <a:xfrm>
            <a:off x="2455863" y="596900"/>
            <a:ext cx="6192837" cy="3581400"/>
          </a:xfrm>
          <a:prstGeom prst="rect">
            <a:avLst/>
          </a:prstGeo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5200" b="1"/>
            </a:lvl1pPr>
          </a:lstStyle>
          <a:p>
            <a:pPr lvl="0"/>
            <a:r>
              <a:rPr lang="zh-CN" altLang="en-US" noProof="0" smtClean="0"/>
              <a:t>单击此处编辑母版标题样式</a:t>
            </a:r>
          </a:p>
        </p:txBody>
      </p:sp>
      <p:sp>
        <p:nvSpPr>
          <p:cNvPr id="53296" name="Rectangle 48"/>
          <p:cNvSpPr>
            <a:spLocks noGrp="1" noChangeArrowheads="1"/>
          </p:cNvSpPr>
          <p:nvPr>
            <p:ph type="subTitle" idx="1"/>
          </p:nvPr>
        </p:nvSpPr>
        <p:spPr>
          <a:xfrm>
            <a:off x="2489200" y="4279900"/>
            <a:ext cx="6146800" cy="1485900"/>
          </a:xfrm>
          <a:prstGeom prst="rect">
            <a:avLst/>
          </a:prstGeom>
        </p:spPr>
        <p:txBody>
          <a:bodyPr/>
          <a:lstStyle>
            <a:lvl1pPr marL="0" indent="0" algn="ctr">
              <a:buFontTx/>
              <a:buNone/>
              <a:defRPr b="1">
                <a:effectLst>
                  <a:outerShdw blurRad="38100" dist="38100" dir="2700000" algn="tl">
                    <a:srgbClr val="C0C0C0"/>
                  </a:outerShdw>
                </a:effectLst>
              </a:defRPr>
            </a:lvl1pPr>
          </a:lstStyle>
          <a:p>
            <a:pPr lvl="0"/>
            <a:r>
              <a:rPr lang="zh-CN" altLang="en-US" noProof="0" smtClean="0"/>
              <a:t>单击此处编辑母版副标题样式</a:t>
            </a:r>
          </a:p>
        </p:txBody>
      </p:sp>
      <p:sp>
        <p:nvSpPr>
          <p:cNvPr id="46" name="Rectangle 44"/>
          <p:cNvSpPr>
            <a:spLocks noGrp="1" noChangeArrowheads="1"/>
          </p:cNvSpPr>
          <p:nvPr>
            <p:ph type="dt" sz="half" idx="10"/>
          </p:nvPr>
        </p:nvSpPr>
        <p:spPr>
          <a:xfrm>
            <a:off x="457200" y="6248400"/>
            <a:ext cx="2133600" cy="457200"/>
          </a:xfrm>
          <a:prstGeom prst="rect">
            <a:avLst/>
          </a:prstGeom>
        </p:spPr>
        <p:txBody>
          <a:bodyPr/>
          <a:lstStyle>
            <a:lvl1pPr>
              <a:defRPr/>
            </a:lvl1pPr>
          </a:lstStyle>
          <a:p>
            <a:pPr>
              <a:defRPr/>
            </a:pPr>
            <a:endParaRPr lang="en-US" altLang="zh-CN"/>
          </a:p>
        </p:txBody>
      </p:sp>
      <p:sp>
        <p:nvSpPr>
          <p:cNvPr id="47" name="Rectangle 4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8" name="Rectangle 46"/>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68B82A7-D846-46FA-A179-D51CF60A1A99}" type="slidenum">
              <a:rPr lang="en-US" altLang="zh-CN"/>
              <a:pPr>
                <a:defRPr/>
              </a:pPr>
              <a:t>‹#›</a:t>
            </a:fld>
            <a:endParaRPr lang="en-US" altLang="zh-CN"/>
          </a:p>
        </p:txBody>
      </p:sp>
    </p:spTree>
    <p:extLst>
      <p:ext uri="{BB962C8B-B14F-4D97-AF65-F5344CB8AC3E}">
        <p14:creationId xmlns:p14="http://schemas.microsoft.com/office/powerpoint/2010/main" val="31157915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1921E49-71B2-4BAD-AB28-8CF6D2863F8E}" type="slidenum">
              <a:rPr lang="en-US" altLang="zh-CN"/>
              <a:pPr>
                <a:defRPr/>
              </a:pPr>
              <a:t>‹#›</a:t>
            </a:fld>
            <a:endParaRPr lang="en-US" altLang="zh-CN"/>
          </a:p>
        </p:txBody>
      </p:sp>
    </p:spTree>
    <p:extLst>
      <p:ext uri="{BB962C8B-B14F-4D97-AF65-F5344CB8AC3E}">
        <p14:creationId xmlns:p14="http://schemas.microsoft.com/office/powerpoint/2010/main" val="17208822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a:prstGeom prst="rect">
            <a:avLst/>
          </a:prstGeom>
        </p:spPr>
        <p:txBody>
          <a:bodyPr/>
          <a:lstStyle>
            <a:lvl1pPr>
              <a:lnSpc>
                <a:spcPct val="125000"/>
              </a:lnSpc>
              <a:spcBef>
                <a:spcPts val="0"/>
              </a:spcBef>
              <a:defRPr sz="2800"/>
            </a:lvl1pPr>
            <a:lvl2pPr>
              <a:lnSpc>
                <a:spcPct val="125000"/>
              </a:lnSpc>
              <a:spcBef>
                <a:spcPts val="0"/>
              </a:spcBef>
              <a:defRPr sz="2400"/>
            </a:lvl2pPr>
            <a:lvl3pPr>
              <a:lnSpc>
                <a:spcPct val="125000"/>
              </a:lnSpc>
              <a:spcBef>
                <a:spcPts val="0"/>
              </a:spcBef>
              <a:defRPr sz="2000"/>
            </a:lvl3pPr>
            <a:lvl4pPr>
              <a:lnSpc>
                <a:spcPct val="125000"/>
              </a:lnSpc>
              <a:spcBef>
                <a:spcPts val="0"/>
              </a:spcBef>
              <a:defRPr sz="1800"/>
            </a:lvl4pPr>
            <a:lvl5pPr>
              <a:lnSpc>
                <a:spcPct val="125000"/>
              </a:lnSpc>
              <a:spcBef>
                <a:spcPts val="0"/>
              </a:spcBef>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2800" smtClean="0"/>
            </a:lvl1pPr>
            <a:lvl2pPr>
              <a:defRPr lang="zh-CN" altLang="en-US" sz="2400" smtClean="0"/>
            </a:lvl2pPr>
            <a:lvl3pPr>
              <a:defRPr lang="zh-CN" altLang="en-US" sz="2000" smtClean="0"/>
            </a:lvl3pPr>
            <a:lvl4pPr>
              <a:defRPr lang="zh-CN" altLang="en-US" sz="1800" smtClean="0"/>
            </a:lvl4pPr>
            <a:lvl5pPr>
              <a:defRPr lang="zh-CN" altLang="en-US"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1640797A-CD56-44F4-AA8E-41E95C900344}" type="slidenum">
              <a:rPr lang="en-US" altLang="zh-CN"/>
              <a:pPr>
                <a:defRPr/>
              </a:pPr>
              <a:t>‹#›</a:t>
            </a:fld>
            <a:endParaRPr lang="en-US" altLang="zh-CN"/>
          </a:p>
        </p:txBody>
      </p:sp>
    </p:spTree>
    <p:extLst>
      <p:ext uri="{BB962C8B-B14F-4D97-AF65-F5344CB8AC3E}">
        <p14:creationId xmlns:p14="http://schemas.microsoft.com/office/powerpoint/2010/main" val="38364462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5533F76-22EB-493A-B82C-677AB7227BEB}" type="slidenum">
              <a:rPr lang="en-US" altLang="zh-CN"/>
              <a:pPr>
                <a:defRPr/>
              </a:pPr>
              <a:t>‹#›</a:t>
            </a:fld>
            <a:endParaRPr lang="en-US" altLang="zh-CN"/>
          </a:p>
        </p:txBody>
      </p:sp>
    </p:spTree>
    <p:extLst>
      <p:ext uri="{BB962C8B-B14F-4D97-AF65-F5344CB8AC3E}">
        <p14:creationId xmlns:p14="http://schemas.microsoft.com/office/powerpoint/2010/main" val="2634245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45"/>
          <p:cNvSpPr>
            <a:spLocks noGrp="1" noChangeArrowheads="1"/>
          </p:cNvSpPr>
          <p:nvPr>
            <p:ph type="title"/>
          </p:nvPr>
        </p:nvSpPr>
        <p:spPr bwMode="auto">
          <a:xfrm>
            <a:off x="457200" y="832792"/>
            <a:ext cx="8229600" cy="68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smtClean="0"/>
              <a:t>单击此处编辑母版标题样式</a:t>
            </a:r>
          </a:p>
        </p:txBody>
      </p:sp>
      <p:sp>
        <p:nvSpPr>
          <p:cNvPr id="8" name="Rectangle 46"/>
          <p:cNvSpPr>
            <a:spLocks noGrp="1" noChangeArrowheads="1"/>
          </p:cNvSpPr>
          <p:nvPr>
            <p:ph idx="1"/>
          </p:nvPr>
        </p:nvSpPr>
        <p:spPr bwMode="auto">
          <a:xfrm>
            <a:off x="456042" y="1600200"/>
            <a:ext cx="8230758"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33096304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a:prstGeom prst="rect">
            <a:avLst/>
          </a:prstGeom>
        </p:spPr>
        <p:txBody>
          <a:bodyPr/>
          <a:lstStyle/>
          <a:p>
            <a:r>
              <a:rPr lang="zh-CN" altLang="en-US" smtClean="0"/>
              <a:t>单击此处编辑母版标题样式</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13F5242-56C0-4E81-B319-D14F06F8D0F9}" type="slidenum">
              <a:rPr lang="en-US" altLang="zh-CN"/>
              <a:pPr>
                <a:defRPr/>
              </a:pPr>
              <a:t>‹#›</a:t>
            </a:fld>
            <a:endParaRPr lang="en-US" altLang="zh-CN"/>
          </a:p>
        </p:txBody>
      </p:sp>
    </p:spTree>
    <p:extLst>
      <p:ext uri="{BB962C8B-B14F-4D97-AF65-F5344CB8AC3E}">
        <p14:creationId xmlns:p14="http://schemas.microsoft.com/office/powerpoint/2010/main" val="15738369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3"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3BE7470-66F5-4790-BB07-3708E034A330}" type="slidenum">
              <a:rPr lang="en-US" altLang="zh-CN"/>
              <a:pPr>
                <a:defRPr/>
              </a:pPr>
              <a:t>‹#›</a:t>
            </a:fld>
            <a:endParaRPr lang="en-US" altLang="zh-CN"/>
          </a:p>
        </p:txBody>
      </p:sp>
    </p:spTree>
    <p:extLst>
      <p:ext uri="{BB962C8B-B14F-4D97-AF65-F5344CB8AC3E}">
        <p14:creationId xmlns:p14="http://schemas.microsoft.com/office/powerpoint/2010/main" val="151737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B8A6A7A-B5BD-4CF9-95C1-F794B7D59A9E}" type="slidenum">
              <a:rPr lang="en-US" altLang="zh-CN"/>
              <a:pPr>
                <a:defRPr/>
              </a:pPr>
              <a:t>‹#›</a:t>
            </a:fld>
            <a:endParaRPr lang="en-US" altLang="zh-CN"/>
          </a:p>
        </p:txBody>
      </p:sp>
    </p:spTree>
    <p:extLst>
      <p:ext uri="{BB962C8B-B14F-4D97-AF65-F5344CB8AC3E}">
        <p14:creationId xmlns:p14="http://schemas.microsoft.com/office/powerpoint/2010/main" val="12208082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5DE9227-3967-4298-8034-0A077070602D}" type="slidenum">
              <a:rPr lang="en-US" altLang="zh-CN"/>
              <a:pPr>
                <a:defRPr/>
              </a:pPr>
              <a:t>‹#›</a:t>
            </a:fld>
            <a:endParaRPr lang="en-US" altLang="zh-CN"/>
          </a:p>
        </p:txBody>
      </p:sp>
    </p:spTree>
    <p:extLst>
      <p:ext uri="{BB962C8B-B14F-4D97-AF65-F5344CB8AC3E}">
        <p14:creationId xmlns:p14="http://schemas.microsoft.com/office/powerpoint/2010/main" val="37104488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5613" y="1600200"/>
            <a:ext cx="8231187" cy="445611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EB97D11-8AD2-4F84-9808-1F6A7275EE75}" type="slidenum">
              <a:rPr lang="en-US" altLang="zh-CN"/>
              <a:pPr>
                <a:defRPr/>
              </a:pPr>
              <a:t>‹#›</a:t>
            </a:fld>
            <a:endParaRPr lang="en-US" altLang="zh-CN"/>
          </a:p>
        </p:txBody>
      </p:sp>
    </p:spTree>
    <p:extLst>
      <p:ext uri="{BB962C8B-B14F-4D97-AF65-F5344CB8AC3E}">
        <p14:creationId xmlns:p14="http://schemas.microsoft.com/office/powerpoint/2010/main" val="8732273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30912" cy="59531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683F761-23AC-4972-9D8A-C99825B6869F}" type="slidenum">
              <a:rPr lang="en-US" altLang="zh-CN"/>
              <a:pPr>
                <a:defRPr/>
              </a:pPr>
              <a:t>‹#›</a:t>
            </a:fld>
            <a:endParaRPr lang="en-US" altLang="zh-CN"/>
          </a:p>
        </p:txBody>
      </p:sp>
    </p:spTree>
    <p:extLst>
      <p:ext uri="{BB962C8B-B14F-4D97-AF65-F5344CB8AC3E}">
        <p14:creationId xmlns:p14="http://schemas.microsoft.com/office/powerpoint/2010/main" val="2443858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C4CE67C-FA40-43B4-B845-DDD81838833D}" type="slidenum">
              <a:rPr lang="en-US" altLang="zh-CN"/>
              <a:pPr>
                <a:defRPr/>
              </a:pPr>
              <a:t>‹#›</a:t>
            </a:fld>
            <a:endParaRPr lang="en-US" altLang="zh-CN"/>
          </a:p>
        </p:txBody>
      </p:sp>
    </p:spTree>
    <p:extLst>
      <p:ext uri="{BB962C8B-B14F-4D97-AF65-F5344CB8AC3E}">
        <p14:creationId xmlns:p14="http://schemas.microsoft.com/office/powerpoint/2010/main" val="9243307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3DFC2F8-9385-41F1-9FCC-F3817EBA02B3}" type="slidenum">
              <a:rPr lang="en-US" altLang="zh-CN"/>
              <a:pPr>
                <a:defRPr/>
              </a:pPr>
              <a:t>‹#›</a:t>
            </a:fld>
            <a:endParaRPr lang="en-US" altLang="zh-CN"/>
          </a:p>
        </p:txBody>
      </p:sp>
    </p:spTree>
    <p:extLst>
      <p:ext uri="{BB962C8B-B14F-4D97-AF65-F5344CB8AC3E}">
        <p14:creationId xmlns:p14="http://schemas.microsoft.com/office/powerpoint/2010/main" val="42782096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143999" cy="1301006"/>
          </a:xfrm>
          <a:prstGeom prst="rect">
            <a:avLst/>
          </a:prstGeom>
          <a:solidFill>
            <a:schemeClr val="bg1"/>
          </a:solidFill>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456113"/>
          </a:xfrm>
          <a:prstGeom prst="rect">
            <a:avLst/>
          </a:prstGeom>
        </p:spPr>
        <p:txBody>
          <a:bodyPr/>
          <a:lstStyle/>
          <a:p>
            <a:pPr lvl="0"/>
            <a:endParaRPr lang="zh-CN" altLang="en-US" noProof="0" dirty="0" smtClean="0"/>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0D0F313-3B39-4610-80EB-D79B7E01395E}" type="slidenum">
              <a:rPr lang="en-US" altLang="zh-CN"/>
              <a:pPr>
                <a:defRPr/>
              </a:pPr>
              <a:t>‹#›</a:t>
            </a:fld>
            <a:endParaRPr lang="en-US" altLang="zh-CN"/>
          </a:p>
        </p:txBody>
      </p:sp>
    </p:spTree>
    <p:extLst>
      <p:ext uri="{BB962C8B-B14F-4D97-AF65-F5344CB8AC3E}">
        <p14:creationId xmlns:p14="http://schemas.microsoft.com/office/powerpoint/2010/main" val="40413959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42913" y="103188"/>
            <a:ext cx="8243887" cy="13144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51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03663"/>
            <a:ext cx="4038600" cy="2152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03663"/>
            <a:ext cx="4038600" cy="2152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2160C29-01B6-41D6-88C7-674A88E0DFEA}" type="slidenum">
              <a:rPr lang="en-US" altLang="zh-CN"/>
              <a:pPr>
                <a:defRPr/>
              </a:pPr>
              <a:t>‹#›</a:t>
            </a:fld>
            <a:endParaRPr lang="en-US" altLang="zh-CN"/>
          </a:p>
        </p:txBody>
      </p:sp>
    </p:spTree>
    <p:extLst>
      <p:ext uri="{BB962C8B-B14F-4D97-AF65-F5344CB8AC3E}">
        <p14:creationId xmlns:p14="http://schemas.microsoft.com/office/powerpoint/2010/main" val="216940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0" y="234"/>
              <a:ext cx="1857" cy="3625"/>
              <a:chOff x="3010" y="778"/>
              <a:chExt cx="1857" cy="3625"/>
            </a:xfrm>
          </p:grpSpPr>
          <p:sp>
            <p:nvSpPr>
              <p:cNvPr id="39" name="Freeform 4"/>
              <p:cNvSpPr>
                <a:spLocks/>
              </p:cNvSpPr>
              <p:nvPr userDrawn="1"/>
            </p:nvSpPr>
            <p:spPr bwMode="ltGray">
              <a:xfrm rot="12185230" flipV="1">
                <a:off x="3534" y="778"/>
                <a:ext cx="1333" cy="1485"/>
              </a:xfrm>
              <a:custGeom>
                <a:avLst/>
                <a:gdLst>
                  <a:gd name="T0" fmla="*/ 2147483646 w 596"/>
                  <a:gd name="T1" fmla="*/ 2147483646 h 666"/>
                  <a:gd name="T2" fmla="*/ 1422315941 w 596"/>
                  <a:gd name="T3" fmla="*/ 2147483646 h 666"/>
                  <a:gd name="T4" fmla="*/ 0 w 596"/>
                  <a:gd name="T5" fmla="*/ 2147483646 h 666"/>
                  <a:gd name="T6" fmla="*/ 989876552 w 596"/>
                  <a:gd name="T7" fmla="*/ 2147483646 h 666"/>
                  <a:gd name="T8" fmla="*/ 2147483646 w 596"/>
                  <a:gd name="T9" fmla="*/ 2147483646 h 666"/>
                  <a:gd name="T10" fmla="*/ 2147483646 w 596"/>
                  <a:gd name="T11" fmla="*/ 2147483646 h 666"/>
                  <a:gd name="T12" fmla="*/ 2147483646 w 596"/>
                  <a:gd name="T13" fmla="*/ 2147483646 h 666"/>
                  <a:gd name="T14" fmla="*/ 2147483646 w 596"/>
                  <a:gd name="T15" fmla="*/ 413694843 h 666"/>
                  <a:gd name="T16" fmla="*/ 2147483646 w 596"/>
                  <a:gd name="T17" fmla="*/ 2056764444 h 666"/>
                  <a:gd name="T18" fmla="*/ 2147483646 w 596"/>
                  <a:gd name="T19" fmla="*/ 2147483646 h 666"/>
                  <a:gd name="T20" fmla="*/ 2147483646 w 596"/>
                  <a:gd name="T21" fmla="*/ 2147483646 h 666"/>
                  <a:gd name="T22" fmla="*/ 2147483646 w 596"/>
                  <a:gd name="T23" fmla="*/ 2147483646 h 666"/>
                  <a:gd name="T24" fmla="*/ 2147483646 w 596"/>
                  <a:gd name="T25" fmla="*/ 2147483646 h 666"/>
                  <a:gd name="T26" fmla="*/ 2147483646 w 596"/>
                  <a:gd name="T27" fmla="*/ 2147483646 h 666"/>
                  <a:gd name="T28" fmla="*/ 2147483646 w 596"/>
                  <a:gd name="T29" fmla="*/ 2147483646 h 666"/>
                  <a:gd name="T30" fmla="*/ 2147483646 w 596"/>
                  <a:gd name="T31" fmla="*/ 2147483646 h 666"/>
                  <a:gd name="T32" fmla="*/ 2147483646 w 596"/>
                  <a:gd name="T33" fmla="*/ 2147483646 h 666"/>
                  <a:gd name="T34" fmla="*/ 2147483646 w 596"/>
                  <a:gd name="T35" fmla="*/ 2147483646 h 666"/>
                  <a:gd name="T36" fmla="*/ 2147483646 w 596"/>
                  <a:gd name="T37" fmla="*/ 2147483646 h 666"/>
                  <a:gd name="T38" fmla="*/ 2147483646 w 596"/>
                  <a:gd name="T39" fmla="*/ 2147483646 h 666"/>
                  <a:gd name="T40" fmla="*/ 2147483646 w 596"/>
                  <a:gd name="T41" fmla="*/ 2147483646 h 666"/>
                  <a:gd name="T42" fmla="*/ 2147483646 w 596"/>
                  <a:gd name="T43" fmla="*/ 2147483646 h 666"/>
                  <a:gd name="T44" fmla="*/ 2147483646 w 596"/>
                  <a:gd name="T45" fmla="*/ 2147483646 h 666"/>
                  <a:gd name="T46" fmla="*/ 2147483646 w 596"/>
                  <a:gd name="T47" fmla="*/ 2147483646 h 666"/>
                  <a:gd name="T48" fmla="*/ 2147483646 w 596"/>
                  <a:gd name="T49" fmla="*/ 2147483646 h 666"/>
                  <a:gd name="T50" fmla="*/ 2147483646 w 596"/>
                  <a:gd name="T51" fmla="*/ 2147483646 h 666"/>
                  <a:gd name="T52" fmla="*/ 2147483646 w 596"/>
                  <a:gd name="T53" fmla="*/ 2147483646 h 666"/>
                  <a:gd name="T54" fmla="*/ 2147483646 w 596"/>
                  <a:gd name="T55" fmla="*/ 2147483646 h 666"/>
                  <a:gd name="T56" fmla="*/ 2147483646 w 596"/>
                  <a:gd name="T57" fmla="*/ 2147483646 h 666"/>
                  <a:gd name="T58" fmla="*/ 2147483646 w 596"/>
                  <a:gd name="T59" fmla="*/ 2147483646 h 666"/>
                  <a:gd name="T60" fmla="*/ 2147483646 w 596"/>
                  <a:gd name="T61" fmla="*/ 2147483646 h 666"/>
                  <a:gd name="T62" fmla="*/ 2147483646 w 596"/>
                  <a:gd name="T63" fmla="*/ 2147483646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
              <p:cNvSpPr>
                <a:spLocks/>
              </p:cNvSpPr>
              <p:nvPr userDrawn="1"/>
            </p:nvSpPr>
            <p:spPr bwMode="ltGray">
              <a:xfrm rot="12185230" flipV="1">
                <a:off x="4029" y="1802"/>
                <a:ext cx="571" cy="531"/>
              </a:xfrm>
              <a:custGeom>
                <a:avLst/>
                <a:gdLst>
                  <a:gd name="T0" fmla="*/ 0 w 257"/>
                  <a:gd name="T1" fmla="*/ 0 h 237"/>
                  <a:gd name="T2" fmla="*/ 0 w 257"/>
                  <a:gd name="T3" fmla="*/ 2147483646 h 237"/>
                  <a:gd name="T4" fmla="*/ 687877657 w 257"/>
                  <a:gd name="T5" fmla="*/ 2147483646 h 237"/>
                  <a:gd name="T6" fmla="*/ 1218048353 w 257"/>
                  <a:gd name="T7" fmla="*/ 2147483646 h 237"/>
                  <a:gd name="T8" fmla="*/ 2147483646 w 257"/>
                  <a:gd name="T9" fmla="*/ 2147483646 h 237"/>
                  <a:gd name="T10" fmla="*/ 2147483646 w 257"/>
                  <a:gd name="T11" fmla="*/ 2147483646 h 237"/>
                  <a:gd name="T12" fmla="*/ 2147483646 w 257"/>
                  <a:gd name="T13" fmla="*/ 2147483646 h 237"/>
                  <a:gd name="T14" fmla="*/ 2147483646 w 257"/>
                  <a:gd name="T15" fmla="*/ 2147483646 h 237"/>
                  <a:gd name="T16" fmla="*/ 2147483646 w 257"/>
                  <a:gd name="T17" fmla="*/ 2147483646 h 237"/>
                  <a:gd name="T18" fmla="*/ 2147483646 w 257"/>
                  <a:gd name="T19" fmla="*/ 2147483646 h 237"/>
                  <a:gd name="T20" fmla="*/ 2147483646 w 257"/>
                  <a:gd name="T21" fmla="*/ 2147483646 h 237"/>
                  <a:gd name="T22" fmla="*/ 2147483646 w 257"/>
                  <a:gd name="T23" fmla="*/ 2147483646 h 237"/>
                  <a:gd name="T24" fmla="*/ 2147483646 w 257"/>
                  <a:gd name="T25" fmla="*/ 2147483646 h 237"/>
                  <a:gd name="T26" fmla="*/ 2147483646 w 257"/>
                  <a:gd name="T27" fmla="*/ 2147483646 h 237"/>
                  <a:gd name="T28" fmla="*/ 2147483646 w 257"/>
                  <a:gd name="T29" fmla="*/ 2147483646 h 237"/>
                  <a:gd name="T30" fmla="*/ 2147483646 w 257"/>
                  <a:gd name="T31" fmla="*/ 2147483646 h 237"/>
                  <a:gd name="T32" fmla="*/ 2147483646 w 257"/>
                  <a:gd name="T33" fmla="*/ 2147483646 h 237"/>
                  <a:gd name="T34" fmla="*/ 2147483646 w 257"/>
                  <a:gd name="T35" fmla="*/ 2147483646 h 237"/>
                  <a:gd name="T36" fmla="*/ 2147483646 w 257"/>
                  <a:gd name="T37" fmla="*/ 2147483646 h 237"/>
                  <a:gd name="T38" fmla="*/ 2147483646 w 257"/>
                  <a:gd name="T39" fmla="*/ 2147483646 h 237"/>
                  <a:gd name="T40" fmla="*/ 2147483646 w 257"/>
                  <a:gd name="T41" fmla="*/ 2147483646 h 237"/>
                  <a:gd name="T42" fmla="*/ 2147483646 w 257"/>
                  <a:gd name="T43" fmla="*/ 2147483646 h 237"/>
                  <a:gd name="T44" fmla="*/ 2147483646 w 257"/>
                  <a:gd name="T45" fmla="*/ 2147483646 h 237"/>
                  <a:gd name="T46" fmla="*/ 2147483646 w 257"/>
                  <a:gd name="T47" fmla="*/ 2147483646 h 237"/>
                  <a:gd name="T48" fmla="*/ 2147483646 w 257"/>
                  <a:gd name="T49" fmla="*/ 2147483646 h 237"/>
                  <a:gd name="T50" fmla="*/ 2147483646 w 257"/>
                  <a:gd name="T51" fmla="*/ 2147483646 h 237"/>
                  <a:gd name="T52" fmla="*/ 2147483646 w 257"/>
                  <a:gd name="T53" fmla="*/ 2147483646 h 237"/>
                  <a:gd name="T54" fmla="*/ 2147483646 w 257"/>
                  <a:gd name="T55" fmla="*/ 2147483646 h 237"/>
                  <a:gd name="T56" fmla="*/ 2147483646 w 257"/>
                  <a:gd name="T57" fmla="*/ 2147483646 h 237"/>
                  <a:gd name="T58" fmla="*/ 2147483646 w 257"/>
                  <a:gd name="T59" fmla="*/ 2147483646 h 237"/>
                  <a:gd name="T60" fmla="*/ 2147483646 w 257"/>
                  <a:gd name="T61" fmla="*/ 2147483646 h 237"/>
                  <a:gd name="T62" fmla="*/ 2147483646 w 257"/>
                  <a:gd name="T63" fmla="*/ 214748364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
              <p:cNvSpPr>
                <a:spLocks/>
              </p:cNvSpPr>
              <p:nvPr userDrawn="1"/>
            </p:nvSpPr>
            <p:spPr bwMode="ltGray">
              <a:xfrm rot="12185230" flipV="1">
                <a:off x="3639" y="2167"/>
                <a:ext cx="277" cy="249"/>
              </a:xfrm>
              <a:custGeom>
                <a:avLst/>
                <a:gdLst>
                  <a:gd name="T0" fmla="*/ 2147483646 w 124"/>
                  <a:gd name="T1" fmla="*/ 0 h 110"/>
                  <a:gd name="T2" fmla="*/ 2147483646 w 124"/>
                  <a:gd name="T3" fmla="*/ 2147483646 h 110"/>
                  <a:gd name="T4" fmla="*/ 2147483646 w 124"/>
                  <a:gd name="T5" fmla="*/ 2147483646 h 110"/>
                  <a:gd name="T6" fmla="*/ 2147483646 w 124"/>
                  <a:gd name="T7" fmla="*/ 2147483646 h 110"/>
                  <a:gd name="T8" fmla="*/ 2147483646 w 124"/>
                  <a:gd name="T9" fmla="*/ 2147483646 h 110"/>
                  <a:gd name="T10" fmla="*/ 2147483646 w 124"/>
                  <a:gd name="T11" fmla="*/ 2147483646 h 110"/>
                  <a:gd name="T12" fmla="*/ 2147483646 w 124"/>
                  <a:gd name="T13" fmla="*/ 2147483646 h 110"/>
                  <a:gd name="T14" fmla="*/ 2147483646 w 124"/>
                  <a:gd name="T15" fmla="*/ 2147483646 h 110"/>
                  <a:gd name="T16" fmla="*/ 2147483646 w 124"/>
                  <a:gd name="T17" fmla="*/ 2147483646 h 110"/>
                  <a:gd name="T18" fmla="*/ 0 w 124"/>
                  <a:gd name="T19" fmla="*/ 2147483646 h 110"/>
                  <a:gd name="T20" fmla="*/ 968924700 w 124"/>
                  <a:gd name="T21" fmla="*/ 2147483646 h 110"/>
                  <a:gd name="T22" fmla="*/ 1906946431 w 124"/>
                  <a:gd name="T23" fmla="*/ 2147483646 h 110"/>
                  <a:gd name="T24" fmla="*/ 2147483646 w 124"/>
                  <a:gd name="T25" fmla="*/ 2147483646 h 110"/>
                  <a:gd name="T26" fmla="*/ 2147483646 w 124"/>
                  <a:gd name="T27" fmla="*/ 2147483646 h 110"/>
                  <a:gd name="T28" fmla="*/ 2147483646 w 124"/>
                  <a:gd name="T29" fmla="*/ 2147483646 h 110"/>
                  <a:gd name="T30" fmla="*/ 2147483646 w 124"/>
                  <a:gd name="T31" fmla="*/ 2147483646 h 110"/>
                  <a:gd name="T32" fmla="*/ 2147483646 w 124"/>
                  <a:gd name="T33" fmla="*/ 2147483646 h 110"/>
                  <a:gd name="T34" fmla="*/ 2147483646 w 124"/>
                  <a:gd name="T35" fmla="*/ 2147483646 h 110"/>
                  <a:gd name="T36" fmla="*/ 2147483646 w 124"/>
                  <a:gd name="T37" fmla="*/ 2147483646 h 110"/>
                  <a:gd name="T38" fmla="*/ 2147483646 w 124"/>
                  <a:gd name="T39" fmla="*/ 2147483646 h 110"/>
                  <a:gd name="T40" fmla="*/ 2147483646 w 124"/>
                  <a:gd name="T41" fmla="*/ 2147483646 h 110"/>
                  <a:gd name="T42" fmla="*/ 2147483646 w 124"/>
                  <a:gd name="T43" fmla="*/ 2147483646 h 110"/>
                  <a:gd name="T44" fmla="*/ 2147483646 w 124"/>
                  <a:gd name="T45" fmla="*/ 2147483646 h 110"/>
                  <a:gd name="T46" fmla="*/ 2147483646 w 124"/>
                  <a:gd name="T47" fmla="*/ 2147483646 h 110"/>
                  <a:gd name="T48" fmla="*/ 2147483646 w 124"/>
                  <a:gd name="T49" fmla="*/ 2147483646 h 110"/>
                  <a:gd name="T50" fmla="*/ 2147483646 w 124"/>
                  <a:gd name="T51" fmla="*/ 2147483646 h 110"/>
                  <a:gd name="T52" fmla="*/ 2147483646 w 124"/>
                  <a:gd name="T53" fmla="*/ 2147483646 h 110"/>
                  <a:gd name="T54" fmla="*/ 2147483646 w 124"/>
                  <a:gd name="T55" fmla="*/ 2147483646 h 110"/>
                  <a:gd name="T56" fmla="*/ 2147483646 w 124"/>
                  <a:gd name="T57" fmla="*/ 2147483646 h 110"/>
                  <a:gd name="T58" fmla="*/ 214748364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
              <p:cNvSpPr>
                <a:spLocks/>
              </p:cNvSpPr>
              <p:nvPr userDrawn="1"/>
            </p:nvSpPr>
            <p:spPr bwMode="ltGray">
              <a:xfrm rot="12185230" flipV="1">
                <a:off x="3979" y="977"/>
                <a:ext cx="245" cy="347"/>
              </a:xfrm>
              <a:custGeom>
                <a:avLst/>
                <a:gdLst>
                  <a:gd name="T0" fmla="*/ 0 w 109"/>
                  <a:gd name="T1" fmla="*/ 0 h 156"/>
                  <a:gd name="T2" fmla="*/ 1364139335 w 109"/>
                  <a:gd name="T3" fmla="*/ 174203051 h 156"/>
                  <a:gd name="T4" fmla="*/ 2147483646 w 109"/>
                  <a:gd name="T5" fmla="*/ 1036152412 h 156"/>
                  <a:gd name="T6" fmla="*/ 2147483646 w 109"/>
                  <a:gd name="T7" fmla="*/ 2147483646 h 156"/>
                  <a:gd name="T8" fmla="*/ 2147483646 w 109"/>
                  <a:gd name="T9" fmla="*/ 2147483646 h 156"/>
                  <a:gd name="T10" fmla="*/ 2147483646 w 109"/>
                  <a:gd name="T11" fmla="*/ 2147483646 h 156"/>
                  <a:gd name="T12" fmla="*/ 2147483646 w 109"/>
                  <a:gd name="T13" fmla="*/ 2147483646 h 156"/>
                  <a:gd name="T14" fmla="*/ 2147483646 w 109"/>
                  <a:gd name="T15" fmla="*/ 2147483646 h 156"/>
                  <a:gd name="T16" fmla="*/ 2147483646 w 109"/>
                  <a:gd name="T17" fmla="*/ 2147483646 h 156"/>
                  <a:gd name="T18" fmla="*/ 2147483646 w 109"/>
                  <a:gd name="T19" fmla="*/ 2147483646 h 156"/>
                  <a:gd name="T20" fmla="*/ 2147483646 w 109"/>
                  <a:gd name="T21" fmla="*/ 2147483646 h 156"/>
                  <a:gd name="T22" fmla="*/ 2147483646 w 109"/>
                  <a:gd name="T23" fmla="*/ 2147483646 h 156"/>
                  <a:gd name="T24" fmla="*/ 2147483646 w 109"/>
                  <a:gd name="T25" fmla="*/ 2147483646 h 156"/>
                  <a:gd name="T26" fmla="*/ 2147483646 w 109"/>
                  <a:gd name="T27" fmla="*/ 2147483646 h 156"/>
                  <a:gd name="T28" fmla="*/ 2147483646 w 109"/>
                  <a:gd name="T29" fmla="*/ 2147483646 h 156"/>
                  <a:gd name="T30" fmla="*/ 2147483646 w 109"/>
                  <a:gd name="T31" fmla="*/ 2147483646 h 156"/>
                  <a:gd name="T32" fmla="*/ 2147483646 w 109"/>
                  <a:gd name="T33" fmla="*/ 2147483646 h 156"/>
                  <a:gd name="T34" fmla="*/ 2147483646 w 109"/>
                  <a:gd name="T35" fmla="*/ 2147483646 h 156"/>
                  <a:gd name="T36" fmla="*/ 2147483646 w 109"/>
                  <a:gd name="T37" fmla="*/ 2147483646 h 156"/>
                  <a:gd name="T38" fmla="*/ 2147483646 w 109"/>
                  <a:gd name="T39" fmla="*/ 2147483646 h 156"/>
                  <a:gd name="T40" fmla="*/ 2147483646 w 109"/>
                  <a:gd name="T41" fmla="*/ 2147483646 h 156"/>
                  <a:gd name="T42" fmla="*/ 2147483646 w 109"/>
                  <a:gd name="T43" fmla="*/ 2147483646 h 156"/>
                  <a:gd name="T44" fmla="*/ 2147483646 w 109"/>
                  <a:gd name="T45" fmla="*/ 2147483646 h 156"/>
                  <a:gd name="T46" fmla="*/ 2147483646 w 109"/>
                  <a:gd name="T47" fmla="*/ 2147483646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8"/>
              <p:cNvSpPr>
                <a:spLocks/>
              </p:cNvSpPr>
              <p:nvPr userDrawn="1"/>
            </p:nvSpPr>
            <p:spPr bwMode="ltGray">
              <a:xfrm rot="12185230" flipV="1">
                <a:off x="3845" y="2207"/>
                <a:ext cx="103" cy="209"/>
              </a:xfrm>
              <a:custGeom>
                <a:avLst/>
                <a:gdLst>
                  <a:gd name="T0" fmla="*/ 2147483646 w 46"/>
                  <a:gd name="T1" fmla="*/ 0 h 94"/>
                  <a:gd name="T2" fmla="*/ 2147483646 w 46"/>
                  <a:gd name="T3" fmla="*/ 2147483646 h 94"/>
                  <a:gd name="T4" fmla="*/ 2147483646 w 46"/>
                  <a:gd name="T5" fmla="*/ 2147483646 h 94"/>
                  <a:gd name="T6" fmla="*/ 2147483646 w 46"/>
                  <a:gd name="T7" fmla="*/ 2147483646 h 94"/>
                  <a:gd name="T8" fmla="*/ 0 w 46"/>
                  <a:gd name="T9" fmla="*/ 2147483646 h 94"/>
                  <a:gd name="T10" fmla="*/ 2147483646 w 46"/>
                  <a:gd name="T11" fmla="*/ 2147483646 h 94"/>
                  <a:gd name="T12" fmla="*/ 2147483646 w 46"/>
                  <a:gd name="T13" fmla="*/ 2147483646 h 94"/>
                  <a:gd name="T14" fmla="*/ 2147483646 w 46"/>
                  <a:gd name="T15" fmla="*/ 2147483646 h 94"/>
                  <a:gd name="T16" fmla="*/ 2147483646 w 46"/>
                  <a:gd name="T17" fmla="*/ 2147483646 h 94"/>
                  <a:gd name="T18" fmla="*/ 2147483646 w 46"/>
                  <a:gd name="T19" fmla="*/ 2147483646 h 94"/>
                  <a:gd name="T20" fmla="*/ 2147483646 w 46"/>
                  <a:gd name="T21" fmla="*/ 2147483646 h 94"/>
                  <a:gd name="T22" fmla="*/ 2147483646 w 46"/>
                  <a:gd name="T23" fmla="*/ 2147483646 h 94"/>
                  <a:gd name="T24" fmla="*/ 214748364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
              <p:cNvSpPr>
                <a:spLocks/>
              </p:cNvSpPr>
              <p:nvPr userDrawn="1"/>
            </p:nvSpPr>
            <p:spPr bwMode="ltGray">
              <a:xfrm rot="12185230" flipV="1">
                <a:off x="3895" y="1325"/>
                <a:ext cx="120" cy="90"/>
              </a:xfrm>
              <a:custGeom>
                <a:avLst/>
                <a:gdLst>
                  <a:gd name="T0" fmla="*/ 0 w 54"/>
                  <a:gd name="T1" fmla="*/ 0 h 40"/>
                  <a:gd name="T2" fmla="*/ 171236391 w 54"/>
                  <a:gd name="T3" fmla="*/ 275780644 h 40"/>
                  <a:gd name="T4" fmla="*/ 1226089022 w 54"/>
                  <a:gd name="T5" fmla="*/ 896047171 h 40"/>
                  <a:gd name="T6" fmla="*/ 2147483646 w 54"/>
                  <a:gd name="T7" fmla="*/ 2147483646 h 40"/>
                  <a:gd name="T8" fmla="*/ 2147483646 w 54"/>
                  <a:gd name="T9" fmla="*/ 2147483646 h 40"/>
                  <a:gd name="T10" fmla="*/ 2147483646 w 54"/>
                  <a:gd name="T11" fmla="*/ 2147483646 h 40"/>
                  <a:gd name="T12" fmla="*/ 2147483646 w 54"/>
                  <a:gd name="T13" fmla="*/ 2147483646 h 40"/>
                  <a:gd name="T14" fmla="*/ 2147483646 w 54"/>
                  <a:gd name="T15" fmla="*/ 2147483646 h 40"/>
                  <a:gd name="T16" fmla="*/ 2147483646 w 54"/>
                  <a:gd name="T17" fmla="*/ 2147483646 h 40"/>
                  <a:gd name="T18" fmla="*/ 2147483646 w 54"/>
                  <a:gd name="T19" fmla="*/ 2147483646 h 40"/>
                  <a:gd name="T20" fmla="*/ 2147483646 w 54"/>
                  <a:gd name="T21" fmla="*/ 2147483646 h 40"/>
                  <a:gd name="T22" fmla="*/ 2147483646 w 54"/>
                  <a:gd name="T23" fmla="*/ 2147483646 h 40"/>
                  <a:gd name="T24" fmla="*/ 2147483646 w 54"/>
                  <a:gd name="T25" fmla="*/ 2147483646 h 40"/>
                  <a:gd name="T26" fmla="*/ 2147483646 w 54"/>
                  <a:gd name="T27" fmla="*/ 2147483646 h 40"/>
                  <a:gd name="T28" fmla="*/ 2147483646 w 54"/>
                  <a:gd name="T29" fmla="*/ 2147483646 h 40"/>
                  <a:gd name="T30" fmla="*/ 2089162504 w 54"/>
                  <a:gd name="T31" fmla="*/ 2147483646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0"/>
              <p:cNvSpPr>
                <a:spLocks/>
              </p:cNvSpPr>
              <p:nvPr userDrawn="1"/>
            </p:nvSpPr>
            <p:spPr bwMode="ltGray">
              <a:xfrm rot="12185230" flipV="1">
                <a:off x="3010" y="2344"/>
                <a:ext cx="330" cy="2059"/>
              </a:xfrm>
              <a:custGeom>
                <a:avLst/>
                <a:gdLst>
                  <a:gd name="T0" fmla="*/ 0 w 149"/>
                  <a:gd name="T1" fmla="*/ 0 h 704"/>
                  <a:gd name="T2" fmla="*/ 1142476438 w 149"/>
                  <a:gd name="T3" fmla="*/ 2147483646 h 704"/>
                  <a:gd name="T4" fmla="*/ 2147483646 w 149"/>
                  <a:gd name="T5" fmla="*/ 2147483646 h 704"/>
                  <a:gd name="T6" fmla="*/ 2147483646 w 149"/>
                  <a:gd name="T7" fmla="*/ 2147483646 h 704"/>
                  <a:gd name="T8" fmla="*/ 2147483646 w 149"/>
                  <a:gd name="T9" fmla="*/ 2147483646 h 704"/>
                  <a:gd name="T10" fmla="*/ 2147483646 w 149"/>
                  <a:gd name="T11" fmla="*/ 2147483646 h 704"/>
                  <a:gd name="T12" fmla="*/ 2147483646 w 149"/>
                  <a:gd name="T13" fmla="*/ 2147483646 h 704"/>
                  <a:gd name="T14" fmla="*/ 2147483646 w 149"/>
                  <a:gd name="T15" fmla="*/ 2147483646 h 704"/>
                  <a:gd name="T16" fmla="*/ 2147483646 w 149"/>
                  <a:gd name="T17" fmla="*/ 2147483646 h 704"/>
                  <a:gd name="T18" fmla="*/ 2147483646 w 149"/>
                  <a:gd name="T19" fmla="*/ 2147483646 h 704"/>
                  <a:gd name="T20" fmla="*/ 2147483646 w 149"/>
                  <a:gd name="T21" fmla="*/ 2147483646 h 704"/>
                  <a:gd name="T22" fmla="*/ 2147483646 w 149"/>
                  <a:gd name="T23" fmla="*/ 2147483646 h 704"/>
                  <a:gd name="T24" fmla="*/ 2147483646 w 149"/>
                  <a:gd name="T25" fmla="*/ 2147483646 h 704"/>
                  <a:gd name="T26" fmla="*/ 2147483646 w 149"/>
                  <a:gd name="T27" fmla="*/ 2147483646 h 704"/>
                  <a:gd name="T28" fmla="*/ 2147483646 w 149"/>
                  <a:gd name="T29" fmla="*/ 2147483646 h 704"/>
                  <a:gd name="T30" fmla="*/ 2147483646 w 149"/>
                  <a:gd name="T31" fmla="*/ 2147483646 h 704"/>
                  <a:gd name="T32" fmla="*/ 2147483646 w 149"/>
                  <a:gd name="T33" fmla="*/ 2147483646 h 704"/>
                  <a:gd name="T34" fmla="*/ 2147483646 w 149"/>
                  <a:gd name="T35" fmla="*/ 2147483646 h 704"/>
                  <a:gd name="T36" fmla="*/ 2147483646 w 149"/>
                  <a:gd name="T37" fmla="*/ 2147483646 h 704"/>
                  <a:gd name="T38" fmla="*/ 1944836536 w 149"/>
                  <a:gd name="T39" fmla="*/ 2147483646 h 704"/>
                  <a:gd name="T40" fmla="*/ 1142476438 w 149"/>
                  <a:gd name="T41" fmla="*/ 2147483646 h 704"/>
                  <a:gd name="T42" fmla="*/ 1142476438 w 149"/>
                  <a:gd name="T43" fmla="*/ 2147483646 h 704"/>
                  <a:gd name="T44" fmla="*/ 1587558277 w 149"/>
                  <a:gd name="T45" fmla="*/ 2147483646 h 704"/>
                  <a:gd name="T46" fmla="*/ 2147483646 w 149"/>
                  <a:gd name="T47" fmla="*/ 2147483646 h 704"/>
                  <a:gd name="T48" fmla="*/ 2147483646 w 149"/>
                  <a:gd name="T49" fmla="*/ 2147483646 h 704"/>
                  <a:gd name="T50" fmla="*/ 2147483646 w 149"/>
                  <a:gd name="T51" fmla="*/ 2147483646 h 704"/>
                  <a:gd name="T52" fmla="*/ 2147483646 w 149"/>
                  <a:gd name="T53" fmla="*/ 2147483646 h 704"/>
                  <a:gd name="T54" fmla="*/ 2147483646 w 149"/>
                  <a:gd name="T55" fmla="*/ 2147483646 h 704"/>
                  <a:gd name="T56" fmla="*/ 2147483646 w 149"/>
                  <a:gd name="T57" fmla="*/ 2147483646 h 704"/>
                  <a:gd name="T58" fmla="*/ 2147483646 w 149"/>
                  <a:gd name="T59" fmla="*/ 2147483646 h 704"/>
                  <a:gd name="T60" fmla="*/ 2147483646 w 149"/>
                  <a:gd name="T61" fmla="*/ 2147483646 h 704"/>
                  <a:gd name="T62" fmla="*/ 2147483646 w 149"/>
                  <a:gd name="T63" fmla="*/ 2147483646 h 704"/>
                  <a:gd name="T64" fmla="*/ 2147483646 w 149"/>
                  <a:gd name="T65" fmla="*/ 2147483646 h 704"/>
                  <a:gd name="T66" fmla="*/ 2147483646 w 149"/>
                  <a:gd name="T67" fmla="*/ 2147483646 h 704"/>
                  <a:gd name="T68" fmla="*/ 2147483646 w 149"/>
                  <a:gd name="T69" fmla="*/ 2147483646 h 704"/>
                  <a:gd name="T70" fmla="*/ 2147483646 w 149"/>
                  <a:gd name="T71" fmla="*/ 2147483646 h 704"/>
                  <a:gd name="T72" fmla="*/ 2147483646 w 149"/>
                  <a:gd name="T73" fmla="*/ 2147483646 h 704"/>
                  <a:gd name="T74" fmla="*/ 2147483646 w 149"/>
                  <a:gd name="T75" fmla="*/ 2147483646 h 704"/>
                  <a:gd name="T76" fmla="*/ 2147483646 w 149"/>
                  <a:gd name="T77" fmla="*/ 2147483646 h 704"/>
                  <a:gd name="T78" fmla="*/ 2147483646 w 149"/>
                  <a:gd name="T79" fmla="*/ 2147483646 h 704"/>
                  <a:gd name="T80" fmla="*/ 214748364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11"/>
            <p:cNvSpPr>
              <a:spLocks/>
            </p:cNvSpPr>
            <p:nvPr userDrawn="1"/>
          </p:nvSpPr>
          <p:spPr bwMode="ltGray">
            <a:xfrm rot="373331" flipH="1">
              <a:off x="22" y="1957"/>
              <a:ext cx="323" cy="649"/>
            </a:xfrm>
            <a:custGeom>
              <a:avLst/>
              <a:gdLst>
                <a:gd name="T0" fmla="*/ 2147483646 w 128"/>
                <a:gd name="T1" fmla="*/ 0 h 217"/>
                <a:gd name="T2" fmla="*/ 2147483646 w 128"/>
                <a:gd name="T3" fmla="*/ 2147483646 h 217"/>
                <a:gd name="T4" fmla="*/ 2147483646 w 128"/>
                <a:gd name="T5" fmla="*/ 2147483646 h 217"/>
                <a:gd name="T6" fmla="*/ 2147483646 w 128"/>
                <a:gd name="T7" fmla="*/ 2147483646 h 217"/>
                <a:gd name="T8" fmla="*/ 2147483646 w 128"/>
                <a:gd name="T9" fmla="*/ 2147483646 h 217"/>
                <a:gd name="T10" fmla="*/ 2147483646 w 128"/>
                <a:gd name="T11" fmla="*/ 2147483646 h 217"/>
                <a:gd name="T12" fmla="*/ 2147483646 w 128"/>
                <a:gd name="T13" fmla="*/ 2147483646 h 217"/>
                <a:gd name="T14" fmla="*/ 2147483646 w 128"/>
                <a:gd name="T15" fmla="*/ 2147483646 h 217"/>
                <a:gd name="T16" fmla="*/ 2147483646 w 128"/>
                <a:gd name="T17" fmla="*/ 2147483646 h 217"/>
                <a:gd name="T18" fmla="*/ 2147483646 w 128"/>
                <a:gd name="T19" fmla="*/ 2147483646 h 217"/>
                <a:gd name="T20" fmla="*/ 2147483646 w 128"/>
                <a:gd name="T21" fmla="*/ 2147483646 h 217"/>
                <a:gd name="T22" fmla="*/ 2147483646 w 128"/>
                <a:gd name="T23" fmla="*/ 2147483646 h 217"/>
                <a:gd name="T24" fmla="*/ 2147483646 w 128"/>
                <a:gd name="T25" fmla="*/ 2147483646 h 217"/>
                <a:gd name="T26" fmla="*/ 2147483646 w 128"/>
                <a:gd name="T27" fmla="*/ 2147483646 h 217"/>
                <a:gd name="T28" fmla="*/ 2147483646 w 128"/>
                <a:gd name="T29" fmla="*/ 2147483646 h 217"/>
                <a:gd name="T30" fmla="*/ 0 w 128"/>
                <a:gd name="T31" fmla="*/ 2147483646 h 217"/>
                <a:gd name="T32" fmla="*/ 2147483646 w 128"/>
                <a:gd name="T33" fmla="*/ 2147483646 h 217"/>
                <a:gd name="T34" fmla="*/ 2147483646 w 128"/>
                <a:gd name="T35" fmla="*/ 2147483646 h 217"/>
                <a:gd name="T36" fmla="*/ 2147483646 w 128"/>
                <a:gd name="T37" fmla="*/ 2147483646 h 217"/>
                <a:gd name="T38" fmla="*/ 2147483646 w 128"/>
                <a:gd name="T39" fmla="*/ 2147483646 h 217"/>
                <a:gd name="T40" fmla="*/ 2147483646 w 128"/>
                <a:gd name="T41" fmla="*/ 2147483646 h 217"/>
                <a:gd name="T42" fmla="*/ 2147483646 w 128"/>
                <a:gd name="T43" fmla="*/ 2147483646 h 217"/>
                <a:gd name="T44" fmla="*/ 2147483646 w 128"/>
                <a:gd name="T45" fmla="*/ 2147483646 h 217"/>
                <a:gd name="T46" fmla="*/ 2147483646 w 128"/>
                <a:gd name="T47" fmla="*/ 2147483646 h 217"/>
                <a:gd name="T48" fmla="*/ 2147483646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4"/>
            <p:cNvSpPr>
              <a:spLocks/>
            </p:cNvSpPr>
            <p:nvPr userDrawn="1"/>
          </p:nvSpPr>
          <p:spPr bwMode="ltGray">
            <a:xfrm rot="373331" flipH="1">
              <a:off x="898" y="2855"/>
              <a:ext cx="354" cy="464"/>
            </a:xfrm>
            <a:custGeom>
              <a:avLst/>
              <a:gdLst>
                <a:gd name="T0" fmla="*/ 2147483646 w 117"/>
                <a:gd name="T1" fmla="*/ 0 h 132"/>
                <a:gd name="T2" fmla="*/ 0 w 117"/>
                <a:gd name="T3" fmla="*/ 2147483646 h 132"/>
                <a:gd name="T4" fmla="*/ 2147483646 w 117"/>
                <a:gd name="T5" fmla="*/ 2147483646 h 132"/>
                <a:gd name="T6" fmla="*/ 2147483646 w 117"/>
                <a:gd name="T7" fmla="*/ 2147483646 h 132"/>
                <a:gd name="T8" fmla="*/ 2147483646 w 117"/>
                <a:gd name="T9" fmla="*/ 2147483646 h 132"/>
                <a:gd name="T10" fmla="*/ 2147483646 w 117"/>
                <a:gd name="T11" fmla="*/ 2147483646 h 132"/>
                <a:gd name="T12" fmla="*/ 2147483646 w 117"/>
                <a:gd name="T13" fmla="*/ 2147483646 h 132"/>
                <a:gd name="T14" fmla="*/ 2147483646 w 117"/>
                <a:gd name="T15" fmla="*/ 2147483646 h 132"/>
                <a:gd name="T16" fmla="*/ 2147483646 w 117"/>
                <a:gd name="T17" fmla="*/ 2147483646 h 132"/>
                <a:gd name="T18" fmla="*/ 2147483646 w 117"/>
                <a:gd name="T19" fmla="*/ 2147483646 h 132"/>
                <a:gd name="T20" fmla="*/ 2147483646 w 117"/>
                <a:gd name="T21" fmla="*/ 2147483646 h 132"/>
                <a:gd name="T22" fmla="*/ 2147483646 w 117"/>
                <a:gd name="T23" fmla="*/ 2147483646 h 132"/>
                <a:gd name="T24" fmla="*/ 2147483646 w 117"/>
                <a:gd name="T25" fmla="*/ 2147483646 h 132"/>
                <a:gd name="T26" fmla="*/ 2147483646 w 117"/>
                <a:gd name="T27" fmla="*/ 2147483646 h 132"/>
                <a:gd name="T28" fmla="*/ 2147483646 w 117"/>
                <a:gd name="T29" fmla="*/ 2147483646 h 132"/>
                <a:gd name="T30" fmla="*/ 2147483646 w 117"/>
                <a:gd name="T31" fmla="*/ 2147483646 h 132"/>
                <a:gd name="T32" fmla="*/ 2147483646 w 117"/>
                <a:gd name="T33" fmla="*/ 2147483646 h 132"/>
                <a:gd name="T34" fmla="*/ 2147483646 w 117"/>
                <a:gd name="T35" fmla="*/ 2147483646 h 132"/>
                <a:gd name="T36" fmla="*/ 2147483646 w 117"/>
                <a:gd name="T37" fmla="*/ 2147483646 h 132"/>
                <a:gd name="T38" fmla="*/ 2147483646 w 117"/>
                <a:gd name="T39" fmla="*/ 2147483646 h 132"/>
                <a:gd name="T40" fmla="*/ 2147483646 w 117"/>
                <a:gd name="T41" fmla="*/ 2147483646 h 132"/>
                <a:gd name="T42" fmla="*/ 2147483646 w 117"/>
                <a:gd name="T43" fmla="*/ 2147483646 h 132"/>
                <a:gd name="T44" fmla="*/ 2147483646 w 117"/>
                <a:gd name="T45" fmla="*/ 2147483646 h 132"/>
                <a:gd name="T46" fmla="*/ 2147483646 w 117"/>
                <a:gd name="T47" fmla="*/ 2147483646 h 132"/>
                <a:gd name="T48" fmla="*/ 2147483646 w 117"/>
                <a:gd name="T49" fmla="*/ 2147483646 h 132"/>
                <a:gd name="T50" fmla="*/ 2147483646 w 117"/>
                <a:gd name="T51" fmla="*/ 2147483646 h 132"/>
                <a:gd name="T52" fmla="*/ 2147483646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5"/>
            <p:cNvSpPr>
              <a:spLocks/>
            </p:cNvSpPr>
            <p:nvPr userDrawn="1"/>
          </p:nvSpPr>
          <p:spPr bwMode="ltGray">
            <a:xfrm rot="373331" flipH="1">
              <a:off x="799" y="2979"/>
              <a:ext cx="87" cy="274"/>
            </a:xfrm>
            <a:custGeom>
              <a:avLst/>
              <a:gdLst>
                <a:gd name="T0" fmla="*/ 2147483646 w 29"/>
                <a:gd name="T1" fmla="*/ 0 h 77"/>
                <a:gd name="T2" fmla="*/ 2147483646 w 29"/>
                <a:gd name="T3" fmla="*/ 0 h 77"/>
                <a:gd name="T4" fmla="*/ 2147483646 w 29"/>
                <a:gd name="T5" fmla="*/ 2147483646 h 77"/>
                <a:gd name="T6" fmla="*/ 2147483646 w 29"/>
                <a:gd name="T7" fmla="*/ 2147483646 h 77"/>
                <a:gd name="T8" fmla="*/ 2147483646 w 29"/>
                <a:gd name="T9" fmla="*/ 2147483646 h 77"/>
                <a:gd name="T10" fmla="*/ 2147483646 w 29"/>
                <a:gd name="T11" fmla="*/ 2147483646 h 77"/>
                <a:gd name="T12" fmla="*/ 0 w 29"/>
                <a:gd name="T13" fmla="*/ 2147483646 h 77"/>
                <a:gd name="T14" fmla="*/ 2147483646 w 29"/>
                <a:gd name="T15" fmla="*/ 2147483646 h 77"/>
                <a:gd name="T16" fmla="*/ 2147483646 w 29"/>
                <a:gd name="T17" fmla="*/ 2147483646 h 77"/>
                <a:gd name="T18" fmla="*/ 2147483646 w 29"/>
                <a:gd name="T19" fmla="*/ 2147483646 h 77"/>
                <a:gd name="T20" fmla="*/ 2147483646 w 29"/>
                <a:gd name="T21" fmla="*/ 2147483646 h 77"/>
                <a:gd name="T22" fmla="*/ 2147483646 w 29"/>
                <a:gd name="T23" fmla="*/ 2147483646 h 77"/>
                <a:gd name="T24" fmla="*/ 2147483646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 name="Group 17"/>
            <p:cNvGrpSpPr>
              <a:grpSpLocks/>
            </p:cNvGrpSpPr>
            <p:nvPr userDrawn="1"/>
          </p:nvGrpSpPr>
          <p:grpSpPr bwMode="auto">
            <a:xfrm rot="3220060">
              <a:off x="2631" y="754"/>
              <a:ext cx="569" cy="637"/>
              <a:chOff x="1727" y="866"/>
              <a:chExt cx="129" cy="157"/>
            </a:xfrm>
          </p:grpSpPr>
          <p:sp>
            <p:nvSpPr>
              <p:cNvPr id="36" name="Freeform 18"/>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9"/>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0"/>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21"/>
            <p:cNvGrpSpPr>
              <a:grpSpLocks/>
            </p:cNvGrpSpPr>
            <p:nvPr userDrawn="1"/>
          </p:nvGrpSpPr>
          <p:grpSpPr bwMode="auto">
            <a:xfrm rot="-6691250">
              <a:off x="3637" y="132"/>
              <a:ext cx="356" cy="607"/>
              <a:chOff x="1727" y="866"/>
              <a:chExt cx="129" cy="157"/>
            </a:xfrm>
          </p:grpSpPr>
          <p:sp>
            <p:nvSpPr>
              <p:cNvPr id="33" name="Freeform 22"/>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3"/>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4"/>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Group 25"/>
            <p:cNvGrpSpPr>
              <a:grpSpLocks/>
            </p:cNvGrpSpPr>
            <p:nvPr userDrawn="1"/>
          </p:nvGrpSpPr>
          <p:grpSpPr bwMode="auto">
            <a:xfrm rot="8524840">
              <a:off x="668" y="3321"/>
              <a:ext cx="501" cy="502"/>
              <a:chOff x="1727" y="866"/>
              <a:chExt cx="129" cy="157"/>
            </a:xfrm>
          </p:grpSpPr>
          <p:sp>
            <p:nvSpPr>
              <p:cNvPr id="30" name="Freeform 26"/>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7"/>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8"/>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9"/>
            <p:cNvGrpSpPr>
              <a:grpSpLocks/>
            </p:cNvGrpSpPr>
            <p:nvPr userDrawn="1"/>
          </p:nvGrpSpPr>
          <p:grpSpPr bwMode="auto">
            <a:xfrm rot="4106450" flipH="1">
              <a:off x="393" y="262"/>
              <a:ext cx="709" cy="892"/>
              <a:chOff x="1727" y="866"/>
              <a:chExt cx="129" cy="157"/>
            </a:xfrm>
          </p:grpSpPr>
          <p:sp>
            <p:nvSpPr>
              <p:cNvPr id="27" name="Freeform 30"/>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33"/>
            <p:cNvGrpSpPr>
              <a:grpSpLocks/>
            </p:cNvGrpSpPr>
            <p:nvPr userDrawn="1"/>
          </p:nvGrpSpPr>
          <p:grpSpPr bwMode="auto">
            <a:xfrm rot="10015322" flipH="1">
              <a:off x="4625" y="2382"/>
              <a:ext cx="709" cy="892"/>
              <a:chOff x="1727" y="866"/>
              <a:chExt cx="129" cy="157"/>
            </a:xfrm>
          </p:grpSpPr>
          <p:sp>
            <p:nvSpPr>
              <p:cNvPr id="24" name="Freeform 34"/>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5"/>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6"/>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38"/>
            <p:cNvSpPr>
              <a:spLocks/>
            </p:cNvSpPr>
            <p:nvPr userDrawn="1"/>
          </p:nvSpPr>
          <p:spPr bwMode="ltGray">
            <a:xfrm rot="9832527" flipV="1">
              <a:off x="2158" y="102"/>
              <a:ext cx="681" cy="593"/>
            </a:xfrm>
            <a:custGeom>
              <a:avLst/>
              <a:gdLst>
                <a:gd name="T0" fmla="*/ 0 w 257"/>
                <a:gd name="T1" fmla="*/ 0 h 237"/>
                <a:gd name="T2" fmla="*/ 0 w 257"/>
                <a:gd name="T3" fmla="*/ 2147483646 h 237"/>
                <a:gd name="T4" fmla="*/ 2147483646 w 257"/>
                <a:gd name="T5" fmla="*/ 2147483646 h 237"/>
                <a:gd name="T6" fmla="*/ 2147483646 w 257"/>
                <a:gd name="T7" fmla="*/ 2147483646 h 237"/>
                <a:gd name="T8" fmla="*/ 2147483646 w 257"/>
                <a:gd name="T9" fmla="*/ 2147483646 h 237"/>
                <a:gd name="T10" fmla="*/ 2147483646 w 257"/>
                <a:gd name="T11" fmla="*/ 2147483646 h 237"/>
                <a:gd name="T12" fmla="*/ 2147483646 w 257"/>
                <a:gd name="T13" fmla="*/ 2147483646 h 237"/>
                <a:gd name="T14" fmla="*/ 2147483646 w 257"/>
                <a:gd name="T15" fmla="*/ 2147483646 h 237"/>
                <a:gd name="T16" fmla="*/ 2147483646 w 257"/>
                <a:gd name="T17" fmla="*/ 2147483646 h 237"/>
                <a:gd name="T18" fmla="*/ 2147483646 w 257"/>
                <a:gd name="T19" fmla="*/ 2147483646 h 237"/>
                <a:gd name="T20" fmla="*/ 2147483646 w 257"/>
                <a:gd name="T21" fmla="*/ 2147483646 h 237"/>
                <a:gd name="T22" fmla="*/ 2147483646 w 257"/>
                <a:gd name="T23" fmla="*/ 2147483646 h 237"/>
                <a:gd name="T24" fmla="*/ 2147483646 w 257"/>
                <a:gd name="T25" fmla="*/ 2147483646 h 237"/>
                <a:gd name="T26" fmla="*/ 2147483646 w 257"/>
                <a:gd name="T27" fmla="*/ 2147483646 h 237"/>
                <a:gd name="T28" fmla="*/ 2147483646 w 257"/>
                <a:gd name="T29" fmla="*/ 2147483646 h 237"/>
                <a:gd name="T30" fmla="*/ 2147483646 w 257"/>
                <a:gd name="T31" fmla="*/ 2147483646 h 237"/>
                <a:gd name="T32" fmla="*/ 2147483646 w 257"/>
                <a:gd name="T33" fmla="*/ 2147483646 h 237"/>
                <a:gd name="T34" fmla="*/ 2147483646 w 257"/>
                <a:gd name="T35" fmla="*/ 2147483646 h 237"/>
                <a:gd name="T36" fmla="*/ 2147483646 w 257"/>
                <a:gd name="T37" fmla="*/ 2147483646 h 237"/>
                <a:gd name="T38" fmla="*/ 2147483646 w 257"/>
                <a:gd name="T39" fmla="*/ 2147483646 h 237"/>
                <a:gd name="T40" fmla="*/ 2147483646 w 257"/>
                <a:gd name="T41" fmla="*/ 2147483646 h 237"/>
                <a:gd name="T42" fmla="*/ 2147483646 w 257"/>
                <a:gd name="T43" fmla="*/ 2147483646 h 237"/>
                <a:gd name="T44" fmla="*/ 2147483646 w 257"/>
                <a:gd name="T45" fmla="*/ 2147483646 h 237"/>
                <a:gd name="T46" fmla="*/ 2147483646 w 257"/>
                <a:gd name="T47" fmla="*/ 2147483646 h 237"/>
                <a:gd name="T48" fmla="*/ 2147483646 w 257"/>
                <a:gd name="T49" fmla="*/ 2147483646 h 237"/>
                <a:gd name="T50" fmla="*/ 2147483646 w 257"/>
                <a:gd name="T51" fmla="*/ 2147483646 h 237"/>
                <a:gd name="T52" fmla="*/ 2147483646 w 257"/>
                <a:gd name="T53" fmla="*/ 2147483646 h 237"/>
                <a:gd name="T54" fmla="*/ 2147483646 w 257"/>
                <a:gd name="T55" fmla="*/ 2147483646 h 237"/>
                <a:gd name="T56" fmla="*/ 2147483646 w 257"/>
                <a:gd name="T57" fmla="*/ 2147483646 h 237"/>
                <a:gd name="T58" fmla="*/ 2147483646 w 257"/>
                <a:gd name="T59" fmla="*/ 2147483646 h 237"/>
                <a:gd name="T60" fmla="*/ 2147483646 w 257"/>
                <a:gd name="T61" fmla="*/ 2147483646 h 237"/>
                <a:gd name="T62" fmla="*/ 2147483646 w 257"/>
                <a:gd name="T63" fmla="*/ 214748364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39"/>
            <p:cNvSpPr>
              <a:spLocks/>
            </p:cNvSpPr>
            <p:nvPr userDrawn="1"/>
          </p:nvSpPr>
          <p:spPr bwMode="ltGray">
            <a:xfrm rot="9832527" flipV="1">
              <a:off x="1997" y="858"/>
              <a:ext cx="330" cy="278"/>
            </a:xfrm>
            <a:custGeom>
              <a:avLst/>
              <a:gdLst>
                <a:gd name="T0" fmla="*/ 2147483646 w 124"/>
                <a:gd name="T1" fmla="*/ 0 h 110"/>
                <a:gd name="T2" fmla="*/ 2147483646 w 124"/>
                <a:gd name="T3" fmla="*/ 2147483646 h 110"/>
                <a:gd name="T4" fmla="*/ 2147483646 w 124"/>
                <a:gd name="T5" fmla="*/ 2147483646 h 110"/>
                <a:gd name="T6" fmla="*/ 2147483646 w 124"/>
                <a:gd name="T7" fmla="*/ 2147483646 h 110"/>
                <a:gd name="T8" fmla="*/ 2147483646 w 124"/>
                <a:gd name="T9" fmla="*/ 2147483646 h 110"/>
                <a:gd name="T10" fmla="*/ 2147483646 w 124"/>
                <a:gd name="T11" fmla="*/ 2147483646 h 110"/>
                <a:gd name="T12" fmla="*/ 2147483646 w 124"/>
                <a:gd name="T13" fmla="*/ 2147483646 h 110"/>
                <a:gd name="T14" fmla="*/ 2147483646 w 124"/>
                <a:gd name="T15" fmla="*/ 2147483646 h 110"/>
                <a:gd name="T16" fmla="*/ 2147483646 w 124"/>
                <a:gd name="T17" fmla="*/ 2147483646 h 110"/>
                <a:gd name="T18" fmla="*/ 0 w 124"/>
                <a:gd name="T19" fmla="*/ 2147483646 h 110"/>
                <a:gd name="T20" fmla="*/ 2147483646 w 124"/>
                <a:gd name="T21" fmla="*/ 2147483646 h 110"/>
                <a:gd name="T22" fmla="*/ 2147483646 w 124"/>
                <a:gd name="T23" fmla="*/ 2147483646 h 110"/>
                <a:gd name="T24" fmla="*/ 2147483646 w 124"/>
                <a:gd name="T25" fmla="*/ 2147483646 h 110"/>
                <a:gd name="T26" fmla="*/ 2147483646 w 124"/>
                <a:gd name="T27" fmla="*/ 2147483646 h 110"/>
                <a:gd name="T28" fmla="*/ 2147483646 w 124"/>
                <a:gd name="T29" fmla="*/ 2147483646 h 110"/>
                <a:gd name="T30" fmla="*/ 2147483646 w 124"/>
                <a:gd name="T31" fmla="*/ 2147483646 h 110"/>
                <a:gd name="T32" fmla="*/ 2147483646 w 124"/>
                <a:gd name="T33" fmla="*/ 2147483646 h 110"/>
                <a:gd name="T34" fmla="*/ 2147483646 w 124"/>
                <a:gd name="T35" fmla="*/ 2147483646 h 110"/>
                <a:gd name="T36" fmla="*/ 2147483646 w 124"/>
                <a:gd name="T37" fmla="*/ 2147483646 h 110"/>
                <a:gd name="T38" fmla="*/ 2147483646 w 124"/>
                <a:gd name="T39" fmla="*/ 2147483646 h 110"/>
                <a:gd name="T40" fmla="*/ 2147483646 w 124"/>
                <a:gd name="T41" fmla="*/ 2147483646 h 110"/>
                <a:gd name="T42" fmla="*/ 2147483646 w 124"/>
                <a:gd name="T43" fmla="*/ 2147483646 h 110"/>
                <a:gd name="T44" fmla="*/ 2147483646 w 124"/>
                <a:gd name="T45" fmla="*/ 2147483646 h 110"/>
                <a:gd name="T46" fmla="*/ 2147483646 w 124"/>
                <a:gd name="T47" fmla="*/ 2147483646 h 110"/>
                <a:gd name="T48" fmla="*/ 2147483646 w 124"/>
                <a:gd name="T49" fmla="*/ 2147483646 h 110"/>
                <a:gd name="T50" fmla="*/ 2147483646 w 124"/>
                <a:gd name="T51" fmla="*/ 2147483646 h 110"/>
                <a:gd name="T52" fmla="*/ 2147483646 w 124"/>
                <a:gd name="T53" fmla="*/ 2147483646 h 110"/>
                <a:gd name="T54" fmla="*/ 2147483646 w 124"/>
                <a:gd name="T55" fmla="*/ 2147483646 h 110"/>
                <a:gd name="T56" fmla="*/ 2147483646 w 124"/>
                <a:gd name="T57" fmla="*/ 2147483646 h 110"/>
                <a:gd name="T58" fmla="*/ 214748364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0"/>
            <p:cNvSpPr>
              <a:spLocks/>
            </p:cNvSpPr>
            <p:nvPr userDrawn="1"/>
          </p:nvSpPr>
          <p:spPr bwMode="ltGray">
            <a:xfrm rot="9832527" flipV="1">
              <a:off x="2224" y="808"/>
              <a:ext cx="123" cy="233"/>
            </a:xfrm>
            <a:custGeom>
              <a:avLst/>
              <a:gdLst>
                <a:gd name="T0" fmla="*/ 2147483646 w 46"/>
                <a:gd name="T1" fmla="*/ 0 h 94"/>
                <a:gd name="T2" fmla="*/ 2147483646 w 46"/>
                <a:gd name="T3" fmla="*/ 2147483646 h 94"/>
                <a:gd name="T4" fmla="*/ 2147483646 w 46"/>
                <a:gd name="T5" fmla="*/ 2147483646 h 94"/>
                <a:gd name="T6" fmla="*/ 2147483646 w 46"/>
                <a:gd name="T7" fmla="*/ 2147483646 h 94"/>
                <a:gd name="T8" fmla="*/ 0 w 46"/>
                <a:gd name="T9" fmla="*/ 2147483646 h 94"/>
                <a:gd name="T10" fmla="*/ 2147483646 w 46"/>
                <a:gd name="T11" fmla="*/ 2147483646 h 94"/>
                <a:gd name="T12" fmla="*/ 2147483646 w 46"/>
                <a:gd name="T13" fmla="*/ 2147483646 h 94"/>
                <a:gd name="T14" fmla="*/ 2147483646 w 46"/>
                <a:gd name="T15" fmla="*/ 2147483646 h 94"/>
                <a:gd name="T16" fmla="*/ 2147483646 w 46"/>
                <a:gd name="T17" fmla="*/ 2147483646 h 94"/>
                <a:gd name="T18" fmla="*/ 2147483646 w 46"/>
                <a:gd name="T19" fmla="*/ 2147483646 h 94"/>
                <a:gd name="T20" fmla="*/ 2147483646 w 46"/>
                <a:gd name="T21" fmla="*/ 2147483646 h 94"/>
                <a:gd name="T22" fmla="*/ 2147483646 w 46"/>
                <a:gd name="T23" fmla="*/ 2147483646 h 94"/>
                <a:gd name="T24" fmla="*/ 214748364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42"/>
            <p:cNvSpPr>
              <a:spLocks/>
            </p:cNvSpPr>
            <p:nvPr userDrawn="1"/>
          </p:nvSpPr>
          <p:spPr bwMode="ltGray">
            <a:xfrm rot="9832527" flipV="1">
              <a:off x="2173" y="1238"/>
              <a:ext cx="393" cy="2300"/>
            </a:xfrm>
            <a:custGeom>
              <a:avLst/>
              <a:gdLst>
                <a:gd name="T0" fmla="*/ 0 w 149"/>
                <a:gd name="T1" fmla="*/ 0 h 704"/>
                <a:gd name="T2" fmla="*/ 2147483646 w 149"/>
                <a:gd name="T3" fmla="*/ 2147483646 h 704"/>
                <a:gd name="T4" fmla="*/ 2147483646 w 149"/>
                <a:gd name="T5" fmla="*/ 2147483646 h 704"/>
                <a:gd name="T6" fmla="*/ 2147483646 w 149"/>
                <a:gd name="T7" fmla="*/ 2147483646 h 704"/>
                <a:gd name="T8" fmla="*/ 2147483646 w 149"/>
                <a:gd name="T9" fmla="*/ 2147483646 h 704"/>
                <a:gd name="T10" fmla="*/ 2147483646 w 149"/>
                <a:gd name="T11" fmla="*/ 2147483646 h 704"/>
                <a:gd name="T12" fmla="*/ 2147483646 w 149"/>
                <a:gd name="T13" fmla="*/ 2147483646 h 704"/>
                <a:gd name="T14" fmla="*/ 2147483646 w 149"/>
                <a:gd name="T15" fmla="*/ 2147483646 h 704"/>
                <a:gd name="T16" fmla="*/ 2147483646 w 149"/>
                <a:gd name="T17" fmla="*/ 2147483646 h 704"/>
                <a:gd name="T18" fmla="*/ 2147483646 w 149"/>
                <a:gd name="T19" fmla="*/ 2147483646 h 704"/>
                <a:gd name="T20" fmla="*/ 2147483646 w 149"/>
                <a:gd name="T21" fmla="*/ 2147483646 h 704"/>
                <a:gd name="T22" fmla="*/ 2147483646 w 149"/>
                <a:gd name="T23" fmla="*/ 2147483646 h 704"/>
                <a:gd name="T24" fmla="*/ 2147483646 w 149"/>
                <a:gd name="T25" fmla="*/ 2147483646 h 704"/>
                <a:gd name="T26" fmla="*/ 2147483646 w 149"/>
                <a:gd name="T27" fmla="*/ 2147483646 h 704"/>
                <a:gd name="T28" fmla="*/ 2147483646 w 149"/>
                <a:gd name="T29" fmla="*/ 2147483646 h 704"/>
                <a:gd name="T30" fmla="*/ 2147483646 w 149"/>
                <a:gd name="T31" fmla="*/ 2147483646 h 704"/>
                <a:gd name="T32" fmla="*/ 2147483646 w 149"/>
                <a:gd name="T33" fmla="*/ 2147483646 h 704"/>
                <a:gd name="T34" fmla="*/ 2147483646 w 149"/>
                <a:gd name="T35" fmla="*/ 2147483646 h 704"/>
                <a:gd name="T36" fmla="*/ 2147483646 w 149"/>
                <a:gd name="T37" fmla="*/ 2147483646 h 704"/>
                <a:gd name="T38" fmla="*/ 2147483646 w 149"/>
                <a:gd name="T39" fmla="*/ 2147483646 h 704"/>
                <a:gd name="T40" fmla="*/ 2147483646 w 149"/>
                <a:gd name="T41" fmla="*/ 2147483646 h 704"/>
                <a:gd name="T42" fmla="*/ 2147483646 w 149"/>
                <a:gd name="T43" fmla="*/ 2147483646 h 704"/>
                <a:gd name="T44" fmla="*/ 2147483646 w 149"/>
                <a:gd name="T45" fmla="*/ 2147483646 h 704"/>
                <a:gd name="T46" fmla="*/ 2147483646 w 149"/>
                <a:gd name="T47" fmla="*/ 2147483646 h 704"/>
                <a:gd name="T48" fmla="*/ 2147483646 w 149"/>
                <a:gd name="T49" fmla="*/ 2147483646 h 704"/>
                <a:gd name="T50" fmla="*/ 2147483646 w 149"/>
                <a:gd name="T51" fmla="*/ 2147483646 h 704"/>
                <a:gd name="T52" fmla="*/ 2147483646 w 149"/>
                <a:gd name="T53" fmla="*/ 2147483646 h 704"/>
                <a:gd name="T54" fmla="*/ 2147483646 w 149"/>
                <a:gd name="T55" fmla="*/ 2147483646 h 704"/>
                <a:gd name="T56" fmla="*/ 2147483646 w 149"/>
                <a:gd name="T57" fmla="*/ 2147483646 h 704"/>
                <a:gd name="T58" fmla="*/ 2147483646 w 149"/>
                <a:gd name="T59" fmla="*/ 2147483646 h 704"/>
                <a:gd name="T60" fmla="*/ 2147483646 w 149"/>
                <a:gd name="T61" fmla="*/ 2147483646 h 704"/>
                <a:gd name="T62" fmla="*/ 2147483646 w 149"/>
                <a:gd name="T63" fmla="*/ 2147483646 h 704"/>
                <a:gd name="T64" fmla="*/ 2147483646 w 149"/>
                <a:gd name="T65" fmla="*/ 2147483646 h 704"/>
                <a:gd name="T66" fmla="*/ 2147483646 w 149"/>
                <a:gd name="T67" fmla="*/ 2147483646 h 704"/>
                <a:gd name="T68" fmla="*/ 2147483646 w 149"/>
                <a:gd name="T69" fmla="*/ 2147483646 h 704"/>
                <a:gd name="T70" fmla="*/ 2147483646 w 149"/>
                <a:gd name="T71" fmla="*/ 2147483646 h 704"/>
                <a:gd name="T72" fmla="*/ 2147483646 w 149"/>
                <a:gd name="T73" fmla="*/ 2147483646 h 704"/>
                <a:gd name="T74" fmla="*/ 2147483646 w 149"/>
                <a:gd name="T75" fmla="*/ 2147483646 h 704"/>
                <a:gd name="T76" fmla="*/ 2147483646 w 149"/>
                <a:gd name="T77" fmla="*/ 2147483646 h 704"/>
                <a:gd name="T78" fmla="*/ 2147483646 w 149"/>
                <a:gd name="T79" fmla="*/ 2147483646 h 704"/>
                <a:gd name="T80" fmla="*/ 214748364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295" name="Rectangle 47"/>
          <p:cNvSpPr>
            <a:spLocks noGrp="1" noChangeArrowheads="1"/>
          </p:cNvSpPr>
          <p:nvPr>
            <p:ph type="ctrTitle"/>
          </p:nvPr>
        </p:nvSpPr>
        <p:spPr>
          <a:xfrm>
            <a:off x="2455863" y="596900"/>
            <a:ext cx="6192837" cy="35814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5200" b="1"/>
            </a:lvl1pPr>
          </a:lstStyle>
          <a:p>
            <a:pPr lvl="0"/>
            <a:r>
              <a:rPr lang="zh-CN" altLang="en-US" noProof="0" smtClean="0"/>
              <a:t>单击此处编辑母版标题样式</a:t>
            </a:r>
          </a:p>
        </p:txBody>
      </p:sp>
      <p:sp>
        <p:nvSpPr>
          <p:cNvPr id="53296"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C0C0C0"/>
                  </a:outerShdw>
                </a:effectLst>
              </a:defRPr>
            </a:lvl1pPr>
          </a:lstStyle>
          <a:p>
            <a:pPr lvl="0"/>
            <a:r>
              <a:rPr lang="zh-CN" altLang="en-US" noProof="0" smtClean="0"/>
              <a:t>单击此处编辑母版副标题样式</a:t>
            </a:r>
          </a:p>
        </p:txBody>
      </p:sp>
      <p:sp>
        <p:nvSpPr>
          <p:cNvPr id="46" name="Rectangle 44"/>
          <p:cNvSpPr>
            <a:spLocks noGrp="1" noChangeArrowheads="1"/>
          </p:cNvSpPr>
          <p:nvPr>
            <p:ph type="dt" sz="half" idx="10"/>
          </p:nvPr>
        </p:nvSpPr>
        <p:spPr>
          <a:xfrm>
            <a:off x="457200" y="6248400"/>
            <a:ext cx="2133600" cy="457200"/>
          </a:xfrm>
          <a:prstGeom prst="rect">
            <a:avLst/>
          </a:prstGeom>
        </p:spPr>
        <p:txBody>
          <a:bodyPr/>
          <a:lstStyle>
            <a:lvl1pPr>
              <a:defRPr/>
            </a:lvl1pPr>
          </a:lstStyle>
          <a:p>
            <a:pPr>
              <a:defRPr/>
            </a:pPr>
            <a:endParaRPr lang="en-US" altLang="zh-CN"/>
          </a:p>
        </p:txBody>
      </p:sp>
      <p:sp>
        <p:nvSpPr>
          <p:cNvPr id="47" name="Rectangle 4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8" name="Rectangle 46"/>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DE87BDA-CEA5-4DF8-9FA4-B2325265A7F6}" type="slidenum">
              <a:rPr lang="en-US" altLang="zh-CN"/>
              <a:pPr>
                <a:defRPr/>
              </a:pPr>
              <a:t>‹#›</a:t>
            </a:fld>
            <a:endParaRPr lang="en-US" altLang="zh-CN"/>
          </a:p>
        </p:txBody>
      </p:sp>
    </p:spTree>
    <p:extLst>
      <p:ext uri="{BB962C8B-B14F-4D97-AF65-F5344CB8AC3E}">
        <p14:creationId xmlns:p14="http://schemas.microsoft.com/office/powerpoint/2010/main" val="13046437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64735877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457200" y="44624"/>
            <a:ext cx="8229600" cy="994122"/>
          </a:xfrm>
          <a:prstGeom prst="rect">
            <a:avLst/>
          </a:prstGeom>
        </p:spPr>
        <p:txBody>
          <a:bodyPr/>
          <a:lstStyle>
            <a:lvl1pPr>
              <a:defRPr sz="4800" b="1">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extLst/>
          </a:lstStyle>
          <a:p>
            <a:r>
              <a:rPr lang="zh-CN" altLang="en-US" dirty="0" smtClean="0"/>
              <a:t>单击此处编辑母版标题样式</a:t>
            </a:r>
            <a:endParaRPr lang="en-US" dirty="0"/>
          </a:p>
        </p:txBody>
      </p:sp>
    </p:spTree>
    <p:extLst>
      <p:ext uri="{BB962C8B-B14F-4D97-AF65-F5344CB8AC3E}">
        <p14:creationId xmlns:p14="http://schemas.microsoft.com/office/powerpoint/2010/main" val="30920813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2149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561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42D62E1-D372-4B47-B4D5-9577DF59963B}" type="slidenum">
              <a:rPr lang="en-US" altLang="zh-CN"/>
              <a:pPr>
                <a:defRPr/>
              </a:pPr>
              <a:t>‹#›</a:t>
            </a:fld>
            <a:endParaRPr lang="en-US" altLang="zh-CN"/>
          </a:p>
        </p:txBody>
      </p:sp>
    </p:spTree>
    <p:extLst>
      <p:ext uri="{BB962C8B-B14F-4D97-AF65-F5344CB8AC3E}">
        <p14:creationId xmlns:p14="http://schemas.microsoft.com/office/powerpoint/2010/main" val="27165928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561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1B2A199-9084-4A7D-A8BE-23A59769FFD7}" type="slidenum">
              <a:rPr lang="en-US" altLang="zh-CN"/>
              <a:pPr>
                <a:defRPr/>
              </a:pPr>
              <a:t>‹#›</a:t>
            </a:fld>
            <a:endParaRPr lang="en-US" altLang="zh-CN"/>
          </a:p>
        </p:txBody>
      </p:sp>
    </p:spTree>
    <p:extLst>
      <p:ext uri="{BB962C8B-B14F-4D97-AF65-F5344CB8AC3E}">
        <p14:creationId xmlns:p14="http://schemas.microsoft.com/office/powerpoint/2010/main" val="103854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0EDDA89-6EC9-4771-9A6E-30C817DA2631}" type="slidenum">
              <a:rPr lang="en-US" altLang="zh-CN"/>
              <a:pPr>
                <a:defRPr/>
              </a:pPr>
              <a:t>‹#›</a:t>
            </a:fld>
            <a:endParaRPr lang="en-US" altLang="zh-CN"/>
          </a:p>
        </p:txBody>
      </p:sp>
    </p:spTree>
    <p:extLst>
      <p:ext uri="{BB962C8B-B14F-4D97-AF65-F5344CB8AC3E}">
        <p14:creationId xmlns:p14="http://schemas.microsoft.com/office/powerpoint/2010/main" val="2625749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lvl1pPr>
              <a:lnSpc>
                <a:spcPct val="125000"/>
              </a:lnSpc>
              <a:spcBef>
                <a:spcPts val="0"/>
              </a:spcBef>
              <a:defRPr sz="2800"/>
            </a:lvl1pPr>
            <a:lvl2pPr>
              <a:lnSpc>
                <a:spcPct val="125000"/>
              </a:lnSpc>
              <a:spcBef>
                <a:spcPts val="0"/>
              </a:spcBef>
              <a:defRPr sz="2400"/>
            </a:lvl2pPr>
            <a:lvl3pPr>
              <a:lnSpc>
                <a:spcPct val="125000"/>
              </a:lnSpc>
              <a:spcBef>
                <a:spcPts val="0"/>
              </a:spcBef>
              <a:defRPr sz="2000"/>
            </a:lvl3pPr>
            <a:lvl4pPr>
              <a:lnSpc>
                <a:spcPct val="125000"/>
              </a:lnSpc>
              <a:spcBef>
                <a:spcPts val="0"/>
              </a:spcBef>
              <a:defRPr sz="1800"/>
            </a:lvl4pPr>
            <a:lvl5pPr>
              <a:lnSpc>
                <a:spcPct val="125000"/>
              </a:lnSpc>
              <a:spcBef>
                <a:spcPts val="0"/>
              </a:spcBef>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2800" smtClean="0"/>
            </a:lvl1pPr>
            <a:lvl2pPr>
              <a:defRPr lang="zh-CN" altLang="en-US" sz="2400" smtClean="0"/>
            </a:lvl2pPr>
            <a:lvl3pPr>
              <a:defRPr lang="zh-CN" altLang="en-US" sz="2000" smtClean="0"/>
            </a:lvl3pPr>
            <a:lvl4pPr>
              <a:defRPr lang="zh-CN" altLang="en-US" sz="1800" smtClean="0"/>
            </a:lvl4pPr>
            <a:lvl5pPr>
              <a:defRPr lang="zh-CN" altLang="en-US"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C9E110F-652B-46D8-A626-C5C4E4ECBBFB}" type="slidenum">
              <a:rPr lang="en-US" altLang="zh-CN"/>
              <a:pPr>
                <a:defRPr/>
              </a:pPr>
              <a:t>‹#›</a:t>
            </a:fld>
            <a:endParaRPr lang="en-US" altLang="zh-CN"/>
          </a:p>
        </p:txBody>
      </p:sp>
    </p:spTree>
    <p:extLst>
      <p:ext uri="{BB962C8B-B14F-4D97-AF65-F5344CB8AC3E}">
        <p14:creationId xmlns:p14="http://schemas.microsoft.com/office/powerpoint/2010/main" val="180472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88D63A9-FD13-4EFC-AFFD-3FC8611F4E1E}" type="slidenum">
              <a:rPr lang="en-US" altLang="zh-CN"/>
              <a:pPr>
                <a:defRPr/>
              </a:pPr>
              <a:t>‹#›</a:t>
            </a:fld>
            <a:endParaRPr lang="en-US" altLang="zh-CN"/>
          </a:p>
        </p:txBody>
      </p:sp>
    </p:spTree>
    <p:extLst>
      <p:ext uri="{BB962C8B-B14F-4D97-AF65-F5344CB8AC3E}">
        <p14:creationId xmlns:p14="http://schemas.microsoft.com/office/powerpoint/2010/main" val="3709041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B020DA5-F2BB-40AC-AC06-5E2EB80FD113}" type="slidenum">
              <a:rPr lang="en-US" altLang="zh-CN"/>
              <a:pPr>
                <a:defRPr/>
              </a:pPr>
              <a:t>‹#›</a:t>
            </a:fld>
            <a:endParaRPr lang="en-US" altLang="zh-CN"/>
          </a:p>
        </p:txBody>
      </p:sp>
    </p:spTree>
    <p:extLst>
      <p:ext uri="{BB962C8B-B14F-4D97-AF65-F5344CB8AC3E}">
        <p14:creationId xmlns:p14="http://schemas.microsoft.com/office/powerpoint/2010/main" val="3716844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3"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A11647D-6798-4FB3-AFD8-CB4E4D6BF473}" type="slidenum">
              <a:rPr lang="en-US" altLang="zh-CN"/>
              <a:pPr>
                <a:defRPr/>
              </a:pPr>
              <a:t>‹#›</a:t>
            </a:fld>
            <a:endParaRPr lang="en-US" altLang="zh-CN"/>
          </a:p>
        </p:txBody>
      </p:sp>
    </p:spTree>
    <p:extLst>
      <p:ext uri="{BB962C8B-B14F-4D97-AF65-F5344CB8AC3E}">
        <p14:creationId xmlns:p14="http://schemas.microsoft.com/office/powerpoint/2010/main" val="2009937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4"/>
          <a:srcRect/>
          <a:stretch>
            <a:fillRect/>
          </a:stretch>
        </a:blipFill>
        <a:effectLst/>
      </p:bgPr>
    </p:bg>
    <p:spTree>
      <p:nvGrpSpPr>
        <p:cNvPr id="1" name=""/>
        <p:cNvGrpSpPr/>
        <p:nvPr/>
      </p:nvGrpSpPr>
      <p:grpSpPr>
        <a:xfrm>
          <a:off x="0" y="0"/>
          <a:ext cx="0" cy="0"/>
          <a:chOff x="0" y="0"/>
          <a:chExt cx="0" cy="0"/>
        </a:xfrm>
      </p:grpSpPr>
      <p:sp>
        <p:nvSpPr>
          <p:cNvPr id="52269" name="Rectangle 45"/>
          <p:cNvSpPr>
            <a:spLocks noGrp="1" noChangeArrowheads="1"/>
          </p:cNvSpPr>
          <p:nvPr>
            <p:ph type="title"/>
          </p:nvPr>
        </p:nvSpPr>
        <p:spPr bwMode="auto">
          <a:xfrm>
            <a:off x="457200" y="833438"/>
            <a:ext cx="82296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28" name="Rectangle 46"/>
          <p:cNvSpPr>
            <a:spLocks noGrp="1" noChangeArrowheads="1"/>
          </p:cNvSpPr>
          <p:nvPr>
            <p:ph type="body" idx="1"/>
          </p:nvPr>
        </p:nvSpPr>
        <p:spPr bwMode="auto">
          <a:xfrm>
            <a:off x="455613" y="1600200"/>
            <a:ext cx="8231187"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4" name="Text Box 55"/>
          <p:cNvSpPr txBox="1">
            <a:spLocks noChangeArrowheads="1"/>
          </p:cNvSpPr>
          <p:nvPr userDrawn="1"/>
        </p:nvSpPr>
        <p:spPr bwMode="auto">
          <a:xfrm>
            <a:off x="4537075" y="260350"/>
            <a:ext cx="4643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eaLnBrk="1" hangingPunct="1">
              <a:spcBef>
                <a:spcPct val="50000"/>
              </a:spcBef>
              <a:defRPr/>
            </a:pPr>
            <a:r>
              <a:rPr lang="zh-CN" altLang="en-US" sz="2000" dirty="0" smtClean="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晶格运动与晶体的热力学性质</a:t>
            </a:r>
          </a:p>
        </p:txBody>
      </p:sp>
      <p:sp>
        <p:nvSpPr>
          <p:cNvPr id="1035" name="Rectangle 56"/>
          <p:cNvSpPr>
            <a:spLocks noChangeArrowheads="1"/>
          </p:cNvSpPr>
          <p:nvPr userDrawn="1"/>
        </p:nvSpPr>
        <p:spPr bwMode="auto">
          <a:xfrm>
            <a:off x="0" y="61913"/>
            <a:ext cx="7467600"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a:lnSpc>
                <a:spcPct val="125000"/>
              </a:lnSpc>
              <a:spcBef>
                <a:spcPts val="0"/>
              </a:spcBef>
              <a:defRPr/>
            </a:pPr>
            <a:r>
              <a:rPr kumimoji="1" lang="zh-CN" altLang="en-US"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a:t>
            </a:r>
            <a:r>
              <a:rPr kumimoji="1" lang="en-US" altLang="zh-CN"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3-4</a:t>
            </a:r>
            <a:r>
              <a:rPr kumimoji="1" lang="zh-CN" altLang="en-US"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三维晶格的振动</a:t>
            </a:r>
            <a:endParaRPr lang="zh-CN" altLang="en-US" sz="2000"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2282" name="Text Box 58"/>
          <p:cNvSpPr txBox="1">
            <a:spLocks noChangeArrowheads="1"/>
          </p:cNvSpPr>
          <p:nvPr userDrawn="1"/>
        </p:nvSpPr>
        <p:spPr bwMode="auto">
          <a:xfrm>
            <a:off x="6300788" y="6524625"/>
            <a:ext cx="2843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1600" dirty="0">
                <a:solidFill>
                  <a:srgbClr val="000066"/>
                </a:solidFill>
                <a:effectLst>
                  <a:outerShdw blurRad="38100" dist="38100" dir="2700000" algn="tl">
                    <a:srgbClr val="C0C0C0"/>
                  </a:outerShdw>
                </a:effectLst>
                <a:latin typeface="楷体_GB2312"/>
                <a:ea typeface="华文新魏" pitchFamily="2" charset="-122"/>
              </a:rPr>
              <a:t>东北师范大学物理学院</a:t>
            </a:r>
          </a:p>
        </p:txBody>
      </p:sp>
    </p:spTree>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00" r:id="rId19"/>
    <p:sldLayoutId id="2147484201" r:id="rId20"/>
    <p:sldLayoutId id="2147484222" r:id="rId21"/>
    <p:sldLayoutId id="2147484223" r:id="rId22"/>
  </p:sldLayoutIdLst>
  <p:timing>
    <p:tnLst>
      <p:par>
        <p:cTn id="1" dur="indefinite" restart="never" nodeType="tmRoot"/>
      </p:par>
    </p:tnLst>
  </p:timing>
  <p:txStyles>
    <p:title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2pPr>
      <a:lvl3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3pPr>
      <a:lvl4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4pPr>
      <a:lvl5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26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n-cs"/>
        </a:defRPr>
      </a:lvl1pPr>
      <a:lvl2pPr marL="742950" indent="-285750" algn="l" rtl="0" eaLnBrk="0" fontAlgn="base" hangingPunct="0">
        <a:spcBef>
          <a:spcPct val="20000"/>
        </a:spcBef>
        <a:spcAft>
          <a:spcPct val="0"/>
        </a:spcAft>
        <a:buChar char="–"/>
        <a:defRPr sz="25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3pPr>
      <a:lvl4pPr marL="1600200" indent="-228600" algn="l" rtl="0" eaLnBrk="0" fontAlgn="base" hangingPunct="0">
        <a:spcBef>
          <a:spcPct val="20000"/>
        </a:spcBef>
        <a:spcAft>
          <a:spcPct val="0"/>
        </a:spcAft>
        <a:buChar char="–"/>
        <a:defRPr sz="23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4pPr>
      <a:lvl5pPr marL="2057400" indent="-228600" algn="l" rtl="0" eaLnBrk="0" fontAlgn="base" hangingPunct="0">
        <a:spcBef>
          <a:spcPct val="20000"/>
        </a:spcBef>
        <a:spcAft>
          <a:spcPct val="0"/>
        </a:spcAft>
        <a:buChar char="»"/>
        <a:defRPr sz="22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55" name="直接连接符 54"/>
          <p:cNvCxnSpPr/>
          <p:nvPr userDrawn="1"/>
        </p:nvCxnSpPr>
        <p:spPr>
          <a:xfrm>
            <a:off x="0" y="633413"/>
            <a:ext cx="9144000" cy="0"/>
          </a:xfrm>
          <a:prstGeom prst="line">
            <a:avLst/>
          </a:prstGeom>
          <a:ln w="66675" cmpd="thickThin">
            <a:solidFill>
              <a:srgbClr val="990000"/>
            </a:solidFill>
          </a:ln>
          <a:scene3d>
            <a:camera prst="orthographicFront"/>
            <a:lightRig rig="threePt" dir="t"/>
          </a:scene3d>
          <a:sp3d>
            <a:bevelT w="101600" prst="riblet"/>
          </a:sp3d>
        </p:spPr>
        <p:style>
          <a:lnRef idx="3">
            <a:schemeClr val="accent2"/>
          </a:lnRef>
          <a:fillRef idx="0">
            <a:schemeClr val="accent2"/>
          </a:fillRef>
          <a:effectRef idx="2">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02" r:id="rId19"/>
    <p:sldLayoutId id="2147484203" r:id="rId20"/>
    <p:sldLayoutId id="2147484242" r:id="rId21"/>
    <p:sldLayoutId id="2147484243" r:id="rId22"/>
  </p:sldLayoutIdLst>
  <p:timing>
    <p:tnLst>
      <p:par>
        <p:cTn id="1" dur="indefinite" restart="never" nodeType="tmRoot"/>
      </p:par>
    </p:tnLst>
  </p:timing>
  <p:txStyles>
    <p:title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2pPr>
      <a:lvl3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3pPr>
      <a:lvl4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4pPr>
      <a:lvl5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26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n-cs"/>
        </a:defRPr>
      </a:lvl1pPr>
      <a:lvl2pPr marL="742950" indent="-285750" algn="l" rtl="0" eaLnBrk="0" fontAlgn="base" hangingPunct="0">
        <a:spcBef>
          <a:spcPct val="20000"/>
        </a:spcBef>
        <a:spcAft>
          <a:spcPct val="0"/>
        </a:spcAft>
        <a:buChar char="–"/>
        <a:defRPr sz="25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3pPr>
      <a:lvl4pPr marL="1600200" indent="-228600" algn="l" rtl="0" eaLnBrk="0" fontAlgn="base" hangingPunct="0">
        <a:spcBef>
          <a:spcPct val="20000"/>
        </a:spcBef>
        <a:spcAft>
          <a:spcPct val="0"/>
        </a:spcAft>
        <a:buChar char="–"/>
        <a:defRPr sz="23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4pPr>
      <a:lvl5pPr marL="2057400" indent="-228600" algn="l" rtl="0" eaLnBrk="0" fontAlgn="base" hangingPunct="0">
        <a:spcBef>
          <a:spcPct val="20000"/>
        </a:spcBef>
        <a:spcAft>
          <a:spcPct val="0"/>
        </a:spcAft>
        <a:buChar char="»"/>
        <a:defRPr sz="22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w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wmf"/><Relationship Id="rId4" Type="http://schemas.openxmlformats.org/officeDocument/2006/relationships/image" Target="../media/image2.wmf"/><Relationship Id="rId9"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image" Target="../media/image45.emf"/><Relationship Id="rId5" Type="http://schemas.openxmlformats.org/officeDocument/2006/relationships/oleObject" Target="../embeddings/oleObject45.bin"/><Relationship Id="rId4" Type="http://schemas.openxmlformats.org/officeDocument/2006/relationships/image" Target="../media/image44.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9.xml"/><Relationship Id="rId1" Type="http://schemas.openxmlformats.org/officeDocument/2006/relationships/vmlDrawing" Target="../drawings/vmlDrawing10.vml"/><Relationship Id="rId4" Type="http://schemas.openxmlformats.org/officeDocument/2006/relationships/image" Target="../media/image47.wmf"/></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51.jpeg"/><Relationship Id="rId2" Type="http://schemas.openxmlformats.org/officeDocument/2006/relationships/slideLayout" Target="../slideLayouts/slideLayout9.xml"/><Relationship Id="rId1" Type="http://schemas.openxmlformats.org/officeDocument/2006/relationships/vmlDrawing" Target="../drawings/vmlDrawing11.vml"/><Relationship Id="rId6" Type="http://schemas.openxmlformats.org/officeDocument/2006/relationships/image" Target="../media/image50.wmf"/><Relationship Id="rId5" Type="http://schemas.openxmlformats.org/officeDocument/2006/relationships/oleObject" Target="../embeddings/oleObject49.bin"/><Relationship Id="rId4" Type="http://schemas.openxmlformats.org/officeDocument/2006/relationships/image" Target="../media/image49.wmf"/></Relationships>
</file>

<file path=ppt/slides/_rels/slide14.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9.xml"/><Relationship Id="rId1" Type="http://schemas.openxmlformats.org/officeDocument/2006/relationships/vmlDrawing" Target="../drawings/vmlDrawing12.vml"/><Relationship Id="rId6" Type="http://schemas.openxmlformats.org/officeDocument/2006/relationships/image" Target="../media/image53.wmf"/><Relationship Id="rId5" Type="http://schemas.openxmlformats.org/officeDocument/2006/relationships/oleObject" Target="../embeddings/oleObject51.bin"/><Relationship Id="rId4" Type="http://schemas.openxmlformats.org/officeDocument/2006/relationships/image" Target="../media/image52.wmf"/><Relationship Id="rId9"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3.bin"/><Relationship Id="rId7" Type="http://schemas.openxmlformats.org/officeDocument/2006/relationships/image" Target="../media/image57.jpeg"/><Relationship Id="rId2" Type="http://schemas.openxmlformats.org/officeDocument/2006/relationships/slideLayout" Target="../slideLayouts/slideLayout9.xml"/><Relationship Id="rId1" Type="http://schemas.openxmlformats.org/officeDocument/2006/relationships/vmlDrawing" Target="../drawings/vmlDrawing13.vml"/><Relationship Id="rId6" Type="http://schemas.openxmlformats.org/officeDocument/2006/relationships/image" Target="../media/image56.wmf"/><Relationship Id="rId5" Type="http://schemas.openxmlformats.org/officeDocument/2006/relationships/oleObject" Target="../embeddings/oleObject54.bin"/><Relationship Id="rId4" Type="http://schemas.openxmlformats.org/officeDocument/2006/relationships/image" Target="../media/image55.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60.jpeg"/><Relationship Id="rId2" Type="http://schemas.openxmlformats.org/officeDocument/2006/relationships/slideLayout" Target="../slideLayouts/slideLayout9.xml"/><Relationship Id="rId1" Type="http://schemas.openxmlformats.org/officeDocument/2006/relationships/vmlDrawing" Target="../drawings/vmlDrawing14.vml"/><Relationship Id="rId6" Type="http://schemas.openxmlformats.org/officeDocument/2006/relationships/image" Target="../media/image59.wmf"/><Relationship Id="rId5" Type="http://schemas.openxmlformats.org/officeDocument/2006/relationships/oleObject" Target="../embeddings/oleObject56.bin"/><Relationship Id="rId4" Type="http://schemas.openxmlformats.org/officeDocument/2006/relationships/image" Target="../media/image58.wmf"/></Relationships>
</file>

<file path=ppt/slides/_rels/slide1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7.bin"/><Relationship Id="rId4" Type="http://schemas.openxmlformats.org/officeDocument/2006/relationships/image" Target="../media/image7.wmf"/></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14.wmf"/><Relationship Id="rId2" Type="http://schemas.openxmlformats.org/officeDocument/2006/relationships/slideLayout" Target="../slideLayouts/slideLayout9.xml"/><Relationship Id="rId16" Type="http://schemas.openxmlformats.org/officeDocument/2006/relationships/image" Target="../media/image16.wmf"/><Relationship Id="rId1" Type="http://schemas.openxmlformats.org/officeDocument/2006/relationships/vmlDrawing" Target="../drawings/vmlDrawing3.vml"/><Relationship Id="rId6" Type="http://schemas.openxmlformats.org/officeDocument/2006/relationships/image" Target="../media/image11.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12.bin"/><Relationship Id="rId14" Type="http://schemas.openxmlformats.org/officeDocument/2006/relationships/image" Target="../media/image15.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image" Target="../media/image72.jpeg"/><Relationship Id="rId7" Type="http://schemas.openxmlformats.org/officeDocument/2006/relationships/oleObject" Target="../embeddings/oleObject57.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microsoft.com/office/2007/relationships/hdphoto" Target="../media/hdphoto1.wdp"/><Relationship Id="rId11" Type="http://schemas.openxmlformats.org/officeDocument/2006/relationships/image" Target="../media/image75.jpeg"/><Relationship Id="rId5" Type="http://schemas.openxmlformats.org/officeDocument/2006/relationships/image" Target="../media/image74.png"/><Relationship Id="rId10" Type="http://schemas.openxmlformats.org/officeDocument/2006/relationships/image" Target="../media/image71.wmf"/><Relationship Id="rId4" Type="http://schemas.openxmlformats.org/officeDocument/2006/relationships/image" Target="../media/image73.jpeg"/><Relationship Id="rId9" Type="http://schemas.openxmlformats.org/officeDocument/2006/relationships/oleObject" Target="../embeddings/oleObject58.bin"/></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84.png"/><Relationship Id="rId7" Type="http://schemas.openxmlformats.org/officeDocument/2006/relationships/oleObject" Target="../embeddings/oleObject60.bin"/><Relationship Id="rId2" Type="http://schemas.openxmlformats.org/officeDocument/2006/relationships/slideLayout" Target="../slideLayouts/slideLayout9.xml"/><Relationship Id="rId1" Type="http://schemas.openxmlformats.org/officeDocument/2006/relationships/vmlDrawing" Target="../drawings/vmlDrawing16.vml"/><Relationship Id="rId6" Type="http://schemas.openxmlformats.org/officeDocument/2006/relationships/image" Target="../media/image82.wmf"/><Relationship Id="rId5" Type="http://schemas.openxmlformats.org/officeDocument/2006/relationships/oleObject" Target="../embeddings/oleObject59.bin"/><Relationship Id="rId4" Type="http://schemas.openxmlformats.org/officeDocument/2006/relationships/image" Target="../media/image85.png"/><Relationship Id="rId9" Type="http://schemas.openxmlformats.org/officeDocument/2006/relationships/image" Target="../media/image86.png"/></Relationships>
</file>

<file path=ppt/slides/_rels/slide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92.wmf"/><Relationship Id="rId3" Type="http://schemas.openxmlformats.org/officeDocument/2006/relationships/notesSlide" Target="../notesSlides/notesSlide1.xml"/><Relationship Id="rId7" Type="http://schemas.openxmlformats.org/officeDocument/2006/relationships/image" Target="../media/image89.wmf"/><Relationship Id="rId12" Type="http://schemas.openxmlformats.org/officeDocument/2006/relationships/oleObject" Target="../embeddings/oleObject65.bin"/><Relationship Id="rId17" Type="http://schemas.openxmlformats.org/officeDocument/2006/relationships/image" Target="../media/image94.wmf"/><Relationship Id="rId2" Type="http://schemas.openxmlformats.org/officeDocument/2006/relationships/slideLayout" Target="../slideLayouts/slideLayout8.xml"/><Relationship Id="rId16" Type="http://schemas.openxmlformats.org/officeDocument/2006/relationships/oleObject" Target="../embeddings/oleObject67.bin"/><Relationship Id="rId1" Type="http://schemas.openxmlformats.org/officeDocument/2006/relationships/vmlDrawing" Target="../drawings/vmlDrawing17.vml"/><Relationship Id="rId6" Type="http://schemas.openxmlformats.org/officeDocument/2006/relationships/oleObject" Target="../embeddings/oleObject62.bin"/><Relationship Id="rId11" Type="http://schemas.openxmlformats.org/officeDocument/2006/relationships/image" Target="../media/image91.wmf"/><Relationship Id="rId5" Type="http://schemas.openxmlformats.org/officeDocument/2006/relationships/image" Target="../media/image88.wmf"/><Relationship Id="rId15" Type="http://schemas.openxmlformats.org/officeDocument/2006/relationships/image" Target="../media/image93.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90.wmf"/><Relationship Id="rId14" Type="http://schemas.openxmlformats.org/officeDocument/2006/relationships/oleObject" Target="../embeddings/oleObject66.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8.xml"/><Relationship Id="rId1" Type="http://schemas.openxmlformats.org/officeDocument/2006/relationships/vmlDrawing" Target="../drawings/vmlDrawing18.vml"/><Relationship Id="rId6" Type="http://schemas.openxmlformats.org/officeDocument/2006/relationships/image" Target="../media/image96.wmf"/><Relationship Id="rId5" Type="http://schemas.openxmlformats.org/officeDocument/2006/relationships/oleObject" Target="../embeddings/oleObject69.bin"/><Relationship Id="rId4" Type="http://schemas.openxmlformats.org/officeDocument/2006/relationships/image" Target="../media/image95.wmf"/></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18.wmf"/><Relationship Id="rId5" Type="http://schemas.openxmlformats.org/officeDocument/2006/relationships/oleObject" Target="../embeddings/oleObject17.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21.bin"/><Relationship Id="rId4" Type="http://schemas.openxmlformats.org/officeDocument/2006/relationships/image" Target="../media/image21.wmf"/></Relationships>
</file>

<file path=ppt/slides/_rels/slide7.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27.emf"/><Relationship Id="rId2" Type="http://schemas.openxmlformats.org/officeDocument/2006/relationships/slideLayout" Target="../slideLayouts/slideLayout9.xml"/><Relationship Id="rId16" Type="http://schemas.openxmlformats.org/officeDocument/2006/relationships/image" Target="../media/image29.wmf"/><Relationship Id="rId1" Type="http://schemas.openxmlformats.org/officeDocument/2006/relationships/vmlDrawing" Target="../drawings/vmlDrawing6.vml"/><Relationship Id="rId6" Type="http://schemas.openxmlformats.org/officeDocument/2006/relationships/image" Target="../media/image24.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26.wmf"/><Relationship Id="rId4" Type="http://schemas.openxmlformats.org/officeDocument/2006/relationships/image" Target="../media/image23.emf"/><Relationship Id="rId9" Type="http://schemas.openxmlformats.org/officeDocument/2006/relationships/oleObject" Target="../embeddings/oleObject25.bin"/><Relationship Id="rId14" Type="http://schemas.openxmlformats.org/officeDocument/2006/relationships/image" Target="../media/image28.emf"/></Relationships>
</file>

<file path=ppt/slides/_rels/slide8.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34.wmf"/><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image" Target="../media/image31.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32.bin"/><Relationship Id="rId14" Type="http://schemas.openxmlformats.org/officeDocument/2006/relationships/image" Target="../media/image9.wmf"/></Relationships>
</file>

<file path=ppt/slides/_rels/slide9.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40.bin"/><Relationship Id="rId18" Type="http://schemas.openxmlformats.org/officeDocument/2006/relationships/image" Target="../media/image42.wmf"/><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39.wmf"/><Relationship Id="rId17" Type="http://schemas.openxmlformats.org/officeDocument/2006/relationships/oleObject" Target="../embeddings/oleObject42.bin"/><Relationship Id="rId2" Type="http://schemas.openxmlformats.org/officeDocument/2006/relationships/slideLayout" Target="../slideLayouts/slideLayout9.xml"/><Relationship Id="rId16" Type="http://schemas.openxmlformats.org/officeDocument/2006/relationships/image" Target="../media/image41.wmf"/><Relationship Id="rId20" Type="http://schemas.openxmlformats.org/officeDocument/2006/relationships/image" Target="../media/image43.wmf"/><Relationship Id="rId1" Type="http://schemas.openxmlformats.org/officeDocument/2006/relationships/vmlDrawing" Target="../drawings/vmlDrawing8.vml"/><Relationship Id="rId6" Type="http://schemas.openxmlformats.org/officeDocument/2006/relationships/image" Target="../media/image36.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1.bin"/><Relationship Id="rId10" Type="http://schemas.openxmlformats.org/officeDocument/2006/relationships/image" Target="../media/image38.wmf"/><Relationship Id="rId19" Type="http://schemas.openxmlformats.org/officeDocument/2006/relationships/oleObject" Target="../embeddings/oleObject43.bin"/><Relationship Id="rId4" Type="http://schemas.openxmlformats.org/officeDocument/2006/relationships/image" Target="../media/image35.wmf"/><Relationship Id="rId9" Type="http://schemas.openxmlformats.org/officeDocument/2006/relationships/oleObject" Target="../embeddings/oleObject38.bin"/><Relationship Id="rId14" Type="http://schemas.openxmlformats.org/officeDocument/2006/relationships/image" Target="../media/image4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865188"/>
            <a:ext cx="91440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§3.4 </a:t>
            </a:r>
            <a:r>
              <a:rPr lang="zh-CN" altLang="en-US">
                <a:latin typeface="微软雅黑" panose="020B0503020204020204" pitchFamily="34" charset="-122"/>
              </a:rPr>
              <a:t>三维晶格的振动</a:t>
            </a:r>
            <a:r>
              <a:rPr lang="zh-CN" altLang="en-US" b="0">
                <a:latin typeface="微软雅黑" panose="020B0503020204020204" pitchFamily="34" charset="-122"/>
              </a:rPr>
              <a:t> </a:t>
            </a:r>
          </a:p>
        </p:txBody>
      </p:sp>
      <p:sp>
        <p:nvSpPr>
          <p:cNvPr id="45059" name="Rectangle 3"/>
          <p:cNvSpPr>
            <a:spLocks noChangeArrowheads="1"/>
          </p:cNvSpPr>
          <p:nvPr/>
        </p:nvSpPr>
        <p:spPr bwMode="auto">
          <a:xfrm>
            <a:off x="0" y="1550988"/>
            <a:ext cx="22860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三维复式格子</a:t>
            </a:r>
            <a:endParaRPr lang="zh-CN" altLang="en-US" b="0">
              <a:latin typeface="微软雅黑" panose="020B0503020204020204" pitchFamily="34" charset="-122"/>
            </a:endParaRPr>
          </a:p>
        </p:txBody>
      </p:sp>
      <p:sp>
        <p:nvSpPr>
          <p:cNvPr id="45060" name="Rectangle 5"/>
          <p:cNvSpPr>
            <a:spLocks noChangeArrowheads="1"/>
          </p:cNvSpPr>
          <p:nvPr/>
        </p:nvSpPr>
        <p:spPr bwMode="auto">
          <a:xfrm>
            <a:off x="228600" y="6046788"/>
            <a:ext cx="49530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各原子偏离格点的位移</a:t>
            </a:r>
            <a:endParaRPr lang="zh-CN" altLang="en-US" b="0">
              <a:latin typeface="微软雅黑" panose="020B0503020204020204" pitchFamily="34" charset="-122"/>
            </a:endParaRPr>
          </a:p>
        </p:txBody>
      </p:sp>
      <p:sp>
        <p:nvSpPr>
          <p:cNvPr id="45061" name="Rectangle 4"/>
          <p:cNvSpPr>
            <a:spLocks noChangeArrowheads="1"/>
          </p:cNvSpPr>
          <p:nvPr/>
        </p:nvSpPr>
        <p:spPr bwMode="auto">
          <a:xfrm>
            <a:off x="1219200" y="2892425"/>
            <a:ext cx="25146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晶体的原胞数目</a:t>
            </a:r>
            <a:endParaRPr lang="zh-CN" altLang="en-US" b="0">
              <a:latin typeface="微软雅黑" panose="020B0503020204020204" pitchFamily="34" charset="-122"/>
            </a:endParaRPr>
          </a:p>
        </p:txBody>
      </p:sp>
      <p:graphicFrame>
        <p:nvGraphicFramePr>
          <p:cNvPr id="45062" name="Object 6"/>
          <p:cNvGraphicFramePr>
            <a:graphicFrameLocks noChangeAspect="1"/>
          </p:cNvGraphicFramePr>
          <p:nvPr/>
        </p:nvGraphicFramePr>
        <p:xfrm>
          <a:off x="3810000" y="2909888"/>
          <a:ext cx="2032000" cy="554037"/>
        </p:xfrm>
        <a:graphic>
          <a:graphicData uri="http://schemas.openxmlformats.org/presentationml/2006/ole">
            <mc:AlternateContent xmlns:mc="http://schemas.openxmlformats.org/markup-compatibility/2006">
              <mc:Choice xmlns:v="urn:schemas-microsoft-com:vml" Requires="v">
                <p:oleObj spid="_x0000_s45111" r:id="rId3" imgW="838200" imgH="228600" progId="Equation.3">
                  <p:embed/>
                </p:oleObj>
              </mc:Choice>
              <mc:Fallback>
                <p:oleObj r:id="rId3" imgW="838200" imgH="228600" progId="Equation.3">
                  <p:embed/>
                  <p:pic>
                    <p:nvPicPr>
                      <p:cNvPr id="0" name="Object 6"/>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10000" y="2909888"/>
                        <a:ext cx="20320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3" name="Rectangle 8"/>
          <p:cNvSpPr>
            <a:spLocks noChangeArrowheads="1"/>
          </p:cNvSpPr>
          <p:nvPr/>
        </p:nvSpPr>
        <p:spPr bwMode="auto">
          <a:xfrm>
            <a:off x="1844675" y="2160588"/>
            <a:ext cx="1981200"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原子的质量</a:t>
            </a:r>
          </a:p>
        </p:txBody>
      </p:sp>
      <p:graphicFrame>
        <p:nvGraphicFramePr>
          <p:cNvPr id="45064" name="Object 9"/>
          <p:cNvGraphicFramePr>
            <a:graphicFrameLocks noChangeAspect="1"/>
          </p:cNvGraphicFramePr>
          <p:nvPr/>
        </p:nvGraphicFramePr>
        <p:xfrm>
          <a:off x="3825875" y="2147888"/>
          <a:ext cx="2533650" cy="554037"/>
        </p:xfrm>
        <a:graphic>
          <a:graphicData uri="http://schemas.openxmlformats.org/presentationml/2006/ole">
            <mc:AlternateContent xmlns:mc="http://schemas.openxmlformats.org/markup-compatibility/2006">
              <mc:Choice xmlns:v="urn:schemas-microsoft-com:vml" Requires="v">
                <p:oleObj spid="_x0000_s45112" r:id="rId5" imgW="1040948" imgH="228501" progId="Equation.3">
                  <p:embed/>
                </p:oleObj>
              </mc:Choice>
              <mc:Fallback>
                <p:oleObj r:id="rId5" imgW="1040948" imgH="228501" progId="Equation.3">
                  <p:embed/>
                  <p:pic>
                    <p:nvPicPr>
                      <p:cNvPr id="0" name="Object 9"/>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25875" y="2147888"/>
                        <a:ext cx="25336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5" name="Rectangle 10"/>
          <p:cNvSpPr>
            <a:spLocks noChangeArrowheads="1"/>
          </p:cNvSpPr>
          <p:nvPr/>
        </p:nvSpPr>
        <p:spPr bwMode="auto">
          <a:xfrm>
            <a:off x="1143000" y="3730625"/>
            <a:ext cx="2598738"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第</a:t>
            </a:r>
            <a:r>
              <a:rPr lang="en-US" altLang="zh-CN" i="1">
                <a:latin typeface="微软雅黑" panose="020B0503020204020204" pitchFamily="34" charset="-122"/>
              </a:rPr>
              <a:t>l</a:t>
            </a:r>
            <a:r>
              <a:rPr lang="zh-CN" altLang="en-US">
                <a:latin typeface="微软雅黑" panose="020B0503020204020204" pitchFamily="34" charset="-122"/>
              </a:rPr>
              <a:t>个原胞的位置</a:t>
            </a:r>
          </a:p>
        </p:txBody>
      </p:sp>
      <p:graphicFrame>
        <p:nvGraphicFramePr>
          <p:cNvPr id="45066" name="Object 11"/>
          <p:cNvGraphicFramePr>
            <a:graphicFrameLocks noChangeAspect="1"/>
          </p:cNvGraphicFramePr>
          <p:nvPr/>
        </p:nvGraphicFramePr>
        <p:xfrm>
          <a:off x="3810000" y="3709988"/>
          <a:ext cx="3448050" cy="592137"/>
        </p:xfrm>
        <a:graphic>
          <a:graphicData uri="http://schemas.openxmlformats.org/presentationml/2006/ole">
            <mc:AlternateContent xmlns:mc="http://schemas.openxmlformats.org/markup-compatibility/2006">
              <mc:Choice xmlns:v="urn:schemas-microsoft-com:vml" Requires="v">
                <p:oleObj spid="_x0000_s45113" r:id="rId7" imgW="1422400" imgH="241300" progId="Equation.3">
                  <p:embed/>
                </p:oleObj>
              </mc:Choice>
              <mc:Fallback>
                <p:oleObj r:id="rId7" imgW="1422400" imgH="241300" progId="Equation.3">
                  <p:embed/>
                  <p:pic>
                    <p:nvPicPr>
                      <p:cNvPr id="0" name="Object 11"/>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10000" y="3709988"/>
                        <a:ext cx="3448050"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7" name="Rectangle 12"/>
          <p:cNvSpPr>
            <a:spLocks noChangeArrowheads="1"/>
          </p:cNvSpPr>
          <p:nvPr/>
        </p:nvSpPr>
        <p:spPr bwMode="auto">
          <a:xfrm>
            <a:off x="533400" y="4665663"/>
            <a:ext cx="3170238" cy="488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原胞中各原子的位置</a:t>
            </a:r>
          </a:p>
        </p:txBody>
      </p:sp>
      <p:graphicFrame>
        <p:nvGraphicFramePr>
          <p:cNvPr id="45068" name="Object 13"/>
          <p:cNvGraphicFramePr>
            <a:graphicFrameLocks noChangeAspect="1"/>
          </p:cNvGraphicFramePr>
          <p:nvPr/>
        </p:nvGraphicFramePr>
        <p:xfrm>
          <a:off x="3811588" y="4464050"/>
          <a:ext cx="4646612" cy="1106488"/>
        </p:xfrm>
        <a:graphic>
          <a:graphicData uri="http://schemas.openxmlformats.org/presentationml/2006/ole">
            <mc:AlternateContent xmlns:mc="http://schemas.openxmlformats.org/markup-compatibility/2006">
              <mc:Choice xmlns:v="urn:schemas-microsoft-com:vml" Requires="v">
                <p:oleObj spid="_x0000_s45114" r:id="rId9" imgW="1917700" imgH="457200" progId="Equation.3">
                  <p:embed/>
                </p:oleObj>
              </mc:Choice>
              <mc:Fallback>
                <p:oleObj r:id="rId9" imgW="1917700" imgH="457200" progId="Equation.3">
                  <p:embed/>
                  <p:pic>
                    <p:nvPicPr>
                      <p:cNvPr id="0" name="Object 13"/>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11588" y="4464050"/>
                        <a:ext cx="4646612"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9" name="Object 14"/>
          <p:cNvGraphicFramePr>
            <a:graphicFrameLocks noChangeAspect="1"/>
          </p:cNvGraphicFramePr>
          <p:nvPr/>
        </p:nvGraphicFramePr>
        <p:xfrm>
          <a:off x="3810000" y="5778500"/>
          <a:ext cx="4648200" cy="1106488"/>
        </p:xfrm>
        <a:graphic>
          <a:graphicData uri="http://schemas.openxmlformats.org/presentationml/2006/ole">
            <mc:AlternateContent xmlns:mc="http://schemas.openxmlformats.org/markup-compatibility/2006">
              <mc:Choice xmlns:v="urn:schemas-microsoft-com:vml" Requires="v">
                <p:oleObj spid="_x0000_s45115" r:id="rId11" imgW="1917700" imgH="457200" progId="Equation.3">
                  <p:embed/>
                </p:oleObj>
              </mc:Choice>
              <mc:Fallback>
                <p:oleObj r:id="rId11" imgW="1917700" imgH="457200" progId="Equation.3">
                  <p:embed/>
                  <p:pic>
                    <p:nvPicPr>
                      <p:cNvPr id="0" name="Object 14"/>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10000" y="5778500"/>
                        <a:ext cx="4648200" cy="1106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70" name="Rectangle 16"/>
          <p:cNvSpPr>
            <a:spLocks noChangeArrowheads="1"/>
          </p:cNvSpPr>
          <p:nvPr/>
        </p:nvSpPr>
        <p:spPr bwMode="auto">
          <a:xfrm>
            <a:off x="2286000" y="1550988"/>
            <a:ext cx="5165725" cy="492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一个原胞中有</a:t>
            </a:r>
            <a:r>
              <a:rPr lang="en-US" altLang="zh-CN">
                <a:latin typeface="微软雅黑" panose="020B0503020204020204" pitchFamily="34" charset="-122"/>
              </a:rPr>
              <a:t>n</a:t>
            </a:r>
            <a:r>
              <a:rPr lang="zh-CN" altLang="en-US">
                <a:latin typeface="微软雅黑" panose="020B0503020204020204" pitchFamily="34" charset="-122"/>
              </a:rPr>
              <a:t>个原子</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4"/>
          <p:cNvSpPr>
            <a:spLocks noChangeArrowheads="1"/>
          </p:cNvSpPr>
          <p:nvPr/>
        </p:nvSpPr>
        <p:spPr bwMode="auto">
          <a:xfrm>
            <a:off x="0" y="1027113"/>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57200" algn="l"/>
              </a:tabLst>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tabLst>
                <a:tab pos="457200" algn="l"/>
              </a:tabLst>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tabLst>
                <a:tab pos="457200" algn="l"/>
              </a:tabLst>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tabLst>
                <a:tab pos="457200" algn="l"/>
              </a:tabLst>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tabLst>
                <a:tab pos="457200" algn="l"/>
              </a:tabLst>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zh-CN" altLang="en-US">
                <a:latin typeface="微软雅黑" panose="020B0503020204020204" pitchFamily="34" charset="-122"/>
              </a:rPr>
              <a:t>对应于一个波矢</a:t>
            </a:r>
            <a:r>
              <a:rPr kumimoji="1" lang="en-US" altLang="zh-CN">
                <a:latin typeface="微软雅黑" panose="020B0503020204020204" pitchFamily="34" charset="-122"/>
              </a:rPr>
              <a:t>q     3</a:t>
            </a:r>
            <a:r>
              <a:rPr kumimoji="1" lang="zh-CN" altLang="en-US">
                <a:latin typeface="微软雅黑" panose="020B0503020204020204" pitchFamily="34" charset="-122"/>
              </a:rPr>
              <a:t>支声学波和</a:t>
            </a:r>
            <a:r>
              <a:rPr kumimoji="1" lang="en-US" altLang="zh-CN">
                <a:latin typeface="微软雅黑" panose="020B0503020204020204" pitchFamily="34" charset="-122"/>
              </a:rPr>
              <a:t>3n</a:t>
            </a:r>
            <a:r>
              <a:rPr kumimoji="1" lang="zh-CN" altLang="en-US">
                <a:latin typeface="微软雅黑" panose="020B0503020204020204" pitchFamily="34" charset="-122"/>
              </a:rPr>
              <a:t>－</a:t>
            </a:r>
            <a:r>
              <a:rPr kumimoji="1" lang="en-US" altLang="zh-CN">
                <a:latin typeface="微软雅黑" panose="020B0503020204020204" pitchFamily="34" charset="-122"/>
              </a:rPr>
              <a:t>3</a:t>
            </a:r>
            <a:r>
              <a:rPr kumimoji="1" lang="zh-CN" altLang="en-US">
                <a:latin typeface="微软雅黑" panose="020B0503020204020204" pitchFamily="34" charset="-122"/>
              </a:rPr>
              <a:t>支光学波</a:t>
            </a:r>
            <a:endParaRPr kumimoji="1" lang="zh-CN" altLang="en-US" b="0">
              <a:latin typeface="微软雅黑" panose="020B0503020204020204" pitchFamily="34" charset="-122"/>
            </a:endParaRPr>
          </a:p>
        </p:txBody>
      </p:sp>
      <p:sp>
        <p:nvSpPr>
          <p:cNvPr id="54275" name="Rectangle 15"/>
          <p:cNvSpPr>
            <a:spLocks noChangeArrowheads="1"/>
          </p:cNvSpPr>
          <p:nvPr/>
        </p:nvSpPr>
        <p:spPr bwMode="auto">
          <a:xfrm>
            <a:off x="609600" y="1941513"/>
            <a:ext cx="2286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57200" algn="l"/>
              </a:tabLst>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tabLst>
                <a:tab pos="457200" algn="l"/>
              </a:tabLst>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tabLst>
                <a:tab pos="457200" algn="l"/>
              </a:tabLst>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tabLst>
                <a:tab pos="457200" algn="l"/>
              </a:tabLst>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tabLst>
                <a:tab pos="457200" algn="l"/>
              </a:tabLst>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zh-CN" altLang="en-US">
                <a:latin typeface="微软雅黑" panose="020B0503020204020204" pitchFamily="34" charset="-122"/>
              </a:rPr>
              <a:t>总的格波数目</a:t>
            </a:r>
            <a:endParaRPr kumimoji="1" lang="zh-CN" altLang="en-US" b="0">
              <a:latin typeface="微软雅黑" panose="020B0503020204020204" pitchFamily="34" charset="-122"/>
            </a:endParaRPr>
          </a:p>
        </p:txBody>
      </p:sp>
      <p:graphicFrame>
        <p:nvGraphicFramePr>
          <p:cNvPr id="54276" name="Object 16"/>
          <p:cNvGraphicFramePr>
            <a:graphicFrameLocks noChangeAspect="1"/>
          </p:cNvGraphicFramePr>
          <p:nvPr/>
        </p:nvGraphicFramePr>
        <p:xfrm>
          <a:off x="2971800" y="1941513"/>
          <a:ext cx="3429000" cy="531812"/>
        </p:xfrm>
        <a:graphic>
          <a:graphicData uri="http://schemas.openxmlformats.org/presentationml/2006/ole">
            <mc:AlternateContent xmlns:mc="http://schemas.openxmlformats.org/markup-compatibility/2006">
              <mc:Choice xmlns:v="urn:schemas-microsoft-com:vml" Requires="v">
                <p:oleObj spid="_x0000_s54306" r:id="rId3" imgW="1280237" imgH="159986" progId="Equation.3">
                  <p:embed/>
                </p:oleObj>
              </mc:Choice>
              <mc:Fallback>
                <p:oleObj r:id="rId3" imgW="1280237" imgH="159986" progId="Equation.3">
                  <p:embed/>
                  <p:pic>
                    <p:nvPicPr>
                      <p:cNvPr id="0" name="Object 16"/>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971800" y="1941513"/>
                        <a:ext cx="3429000"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7" name="Rectangle 17"/>
          <p:cNvSpPr>
            <a:spLocks noChangeArrowheads="1"/>
          </p:cNvSpPr>
          <p:nvPr/>
        </p:nvSpPr>
        <p:spPr bwMode="auto">
          <a:xfrm>
            <a:off x="4648200" y="2670175"/>
            <a:ext cx="4419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57200" algn="l"/>
              </a:tabLst>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tabLst>
                <a:tab pos="457200" algn="l"/>
              </a:tabLst>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tabLst>
                <a:tab pos="457200" algn="l"/>
              </a:tabLst>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tabLst>
                <a:tab pos="457200" algn="l"/>
              </a:tabLst>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tabLst>
                <a:tab pos="457200" algn="l"/>
              </a:tabLst>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a:latin typeface="微软雅黑" panose="020B0503020204020204" pitchFamily="34" charset="-122"/>
              </a:rPr>
              <a:t>——  </a:t>
            </a:r>
            <a:r>
              <a:rPr kumimoji="1" lang="zh-CN" altLang="en-US">
                <a:latin typeface="微软雅黑" panose="020B0503020204020204" pitchFamily="34" charset="-122"/>
              </a:rPr>
              <a:t>晶体中原子的坐标数目</a:t>
            </a:r>
            <a:endParaRPr kumimoji="1" lang="zh-CN" altLang="en-US" b="0">
              <a:latin typeface="微软雅黑" panose="020B0503020204020204" pitchFamily="34" charset="-122"/>
            </a:endParaRPr>
          </a:p>
        </p:txBody>
      </p:sp>
      <p:graphicFrame>
        <p:nvGraphicFramePr>
          <p:cNvPr id="54278" name="Object 18"/>
          <p:cNvGraphicFramePr>
            <a:graphicFrameLocks noChangeAspect="1"/>
          </p:cNvGraphicFramePr>
          <p:nvPr/>
        </p:nvGraphicFramePr>
        <p:xfrm>
          <a:off x="3048000" y="3514725"/>
          <a:ext cx="3968750" cy="1092200"/>
        </p:xfrm>
        <a:graphic>
          <a:graphicData uri="http://schemas.openxmlformats.org/presentationml/2006/ole">
            <mc:AlternateContent xmlns:mc="http://schemas.openxmlformats.org/markup-compatibility/2006">
              <mc:Choice xmlns:v="urn:schemas-microsoft-com:vml" Requires="v">
                <p:oleObj spid="_x0000_s54307" r:id="rId5" imgW="1531745" imgH="388756" progId="Equation.3">
                  <p:embed/>
                </p:oleObj>
              </mc:Choice>
              <mc:Fallback>
                <p:oleObj r:id="rId5" imgW="1531745" imgH="388756" progId="Equation.3">
                  <p:embed/>
                  <p:pic>
                    <p:nvPicPr>
                      <p:cNvPr id="0" name="Object 18"/>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048000" y="3514725"/>
                        <a:ext cx="3968750" cy="1092200"/>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9" name="Rectangle 19"/>
          <p:cNvSpPr>
            <a:spLocks noChangeArrowheads="1"/>
          </p:cNvSpPr>
          <p:nvPr/>
        </p:nvSpPr>
        <p:spPr bwMode="auto">
          <a:xfrm>
            <a:off x="0" y="3770313"/>
            <a:ext cx="3581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457200" algn="l"/>
              </a:tabLst>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tabLst>
                <a:tab pos="457200" algn="l"/>
              </a:tabLst>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tabLst>
                <a:tab pos="457200" algn="l"/>
              </a:tabLst>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tabLst>
                <a:tab pos="457200" algn="l"/>
              </a:tabLst>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tabLst>
                <a:tab pos="457200" algn="l"/>
              </a:tabLst>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tabLst>
                <a:tab pos="457200" algn="l"/>
              </a:tabLst>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zh-CN" altLang="en-US">
                <a:latin typeface="微软雅黑" panose="020B0503020204020204" pitchFamily="34" charset="-122"/>
              </a:rPr>
              <a:t>晶格振动总的能量</a:t>
            </a:r>
            <a:endParaRPr kumimoji="1" lang="zh-CN" altLang="en-US" b="0">
              <a:latin typeface="微软雅黑" panose="020B0503020204020204" pitchFamily="34" charset="-122"/>
            </a:endParaRPr>
          </a:p>
        </p:txBody>
      </p:sp>
      <p:graphicFrame>
        <p:nvGraphicFramePr>
          <p:cNvPr id="54280" name="Object 20"/>
          <p:cNvGraphicFramePr>
            <a:graphicFrameLocks noChangeAspect="1"/>
          </p:cNvGraphicFramePr>
          <p:nvPr/>
        </p:nvGraphicFramePr>
        <p:xfrm>
          <a:off x="3048000" y="5072063"/>
          <a:ext cx="1192213" cy="576262"/>
        </p:xfrm>
        <a:graphic>
          <a:graphicData uri="http://schemas.openxmlformats.org/presentationml/2006/ole">
            <mc:AlternateContent xmlns:mc="http://schemas.openxmlformats.org/markup-compatibility/2006">
              <mc:Choice xmlns:v="urn:schemas-microsoft-com:vml" Requires="v">
                <p:oleObj spid="_x0000_s54308" r:id="rId7" imgW="426643" imgH="183016" progId="Equation.3">
                  <p:embed/>
                </p:oleObj>
              </mc:Choice>
              <mc:Fallback>
                <p:oleObj r:id="rId7" imgW="426643" imgH="183016" progId="Equation.3">
                  <p:embed/>
                  <p:pic>
                    <p:nvPicPr>
                      <p:cNvPr id="0" name="Object 20"/>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048000" y="5072063"/>
                        <a:ext cx="1192213" cy="576262"/>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81" name="Rectangle 21"/>
          <p:cNvSpPr>
            <a:spLocks noChangeArrowheads="1"/>
          </p:cNvSpPr>
          <p:nvPr/>
        </p:nvSpPr>
        <p:spPr bwMode="auto">
          <a:xfrm>
            <a:off x="4475163" y="4968875"/>
            <a:ext cx="36734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nSpc>
                <a:spcPct val="130000"/>
              </a:lnSpc>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晶格振动能量量子</a:t>
            </a:r>
          </a:p>
          <a:p>
            <a:pPr>
              <a:lnSpc>
                <a:spcPct val="130000"/>
              </a:lnSpc>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声子</a:t>
            </a:r>
            <a:r>
              <a:rPr lang="en-US" altLang="zh-CN">
                <a:latin typeface="微软雅黑" panose="020B0503020204020204" pitchFamily="34" charset="-122"/>
              </a:rPr>
              <a:t>_</a:t>
            </a:r>
            <a:r>
              <a:rPr lang="en-US" altLang="zh-CN" i="1">
                <a:latin typeface="微软雅黑" panose="020B0503020204020204" pitchFamily="34" charset="-122"/>
              </a:rPr>
              <a:t>Phonon</a:t>
            </a:r>
            <a:endParaRPr lang="en-US" altLang="zh-CN">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23850" y="1093788"/>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400">
                <a:latin typeface="微软雅黑" panose="020B0503020204020204" pitchFamily="34" charset="-122"/>
              </a:rPr>
              <a:t>小结：</a:t>
            </a:r>
          </a:p>
        </p:txBody>
      </p:sp>
      <p:sp>
        <p:nvSpPr>
          <p:cNvPr id="55299" name="Rectangle 3"/>
          <p:cNvSpPr>
            <a:spLocks noChangeArrowheads="1"/>
          </p:cNvSpPr>
          <p:nvPr/>
        </p:nvSpPr>
        <p:spPr bwMode="auto">
          <a:xfrm>
            <a:off x="117475" y="1728788"/>
            <a:ext cx="89916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60000"/>
              </a:lnSpc>
              <a:spcBef>
                <a:spcPct val="0"/>
              </a:spcBef>
              <a:buFontTx/>
              <a:buNone/>
            </a:pPr>
            <a:r>
              <a:rPr lang="en-US" altLang="zh-CN" sz="2000">
                <a:latin typeface="微软雅黑" panose="020B0503020204020204" pitchFamily="34" charset="-122"/>
              </a:rPr>
              <a:t>       1</a:t>
            </a:r>
            <a:r>
              <a:rPr lang="zh-CN" altLang="en-US" sz="2000">
                <a:latin typeface="微软雅黑" panose="020B0503020204020204" pitchFamily="34" charset="-122"/>
              </a:rPr>
              <a:t>、晶格振动波矢个数等于晶体原胞数   </a:t>
            </a:r>
            <a:r>
              <a:rPr lang="en-US" altLang="zh-CN" sz="2000">
                <a:latin typeface="微软雅黑" panose="020B0503020204020204" pitchFamily="34" charset="-122"/>
              </a:rPr>
              <a:t>N</a:t>
            </a:r>
            <a:r>
              <a:rPr lang="zh-CN" altLang="en-US" sz="2000">
                <a:latin typeface="微软雅黑" panose="020B0503020204020204" pitchFamily="34" charset="-122"/>
              </a:rPr>
              <a:t> ，晶体原子的自由度等于</a:t>
            </a:r>
            <a:r>
              <a:rPr lang="en-US" altLang="zh-CN" sz="2000">
                <a:latin typeface="微软雅黑" panose="020B0503020204020204" pitchFamily="34" charset="-122"/>
              </a:rPr>
              <a:t>3</a:t>
            </a:r>
            <a:r>
              <a:rPr lang="zh-CN" altLang="en-US" sz="2000">
                <a:latin typeface="微软雅黑" panose="020B0503020204020204" pitchFamily="34" charset="-122"/>
              </a:rPr>
              <a:t>，晶体原胞中包含   </a:t>
            </a:r>
            <a:r>
              <a:rPr lang="en-US" altLang="zh-CN" sz="2000">
                <a:latin typeface="微软雅黑" panose="020B0503020204020204" pitchFamily="34" charset="-122"/>
              </a:rPr>
              <a:t>n</a:t>
            </a:r>
            <a:r>
              <a:rPr lang="zh-CN" altLang="en-US" sz="2000">
                <a:latin typeface="微软雅黑" panose="020B0503020204020204" pitchFamily="34" charset="-122"/>
              </a:rPr>
              <a:t>   个原子的独立振动模式数（状态数）等于晶体原子的总自由度数  </a:t>
            </a:r>
            <a:r>
              <a:rPr lang="en-US" altLang="zh-CN" sz="2000">
                <a:latin typeface="微软雅黑" panose="020B0503020204020204" pitchFamily="34" charset="-122"/>
              </a:rPr>
              <a:t>3nN</a:t>
            </a:r>
            <a:r>
              <a:rPr lang="zh-CN" altLang="en-US" sz="2000">
                <a:latin typeface="微软雅黑" panose="020B0503020204020204" pitchFamily="34" charset="-122"/>
              </a:rPr>
              <a:t>   。</a:t>
            </a:r>
          </a:p>
          <a:p>
            <a:pPr eaLnBrk="1" hangingPunct="1">
              <a:lnSpc>
                <a:spcPct val="160000"/>
              </a:lnSpc>
              <a:spcBef>
                <a:spcPct val="0"/>
              </a:spcBef>
              <a:buFontTx/>
              <a:buNone/>
            </a:pPr>
            <a:r>
              <a:rPr lang="zh-CN" altLang="en-US" sz="2000">
                <a:latin typeface="微软雅黑" panose="020B0503020204020204" pitchFamily="34" charset="-122"/>
              </a:rPr>
              <a:t>       </a:t>
            </a:r>
            <a:r>
              <a:rPr lang="en-US" altLang="zh-CN" sz="2000">
                <a:latin typeface="微软雅黑" panose="020B0503020204020204" pitchFamily="34" charset="-122"/>
              </a:rPr>
              <a:t>2</a:t>
            </a:r>
            <a:r>
              <a:rPr lang="zh-CN" altLang="en-US" sz="2000">
                <a:latin typeface="微软雅黑" panose="020B0503020204020204" pitchFamily="34" charset="-122"/>
              </a:rPr>
              <a:t>、晶体独立的格波分成   </a:t>
            </a:r>
            <a:r>
              <a:rPr lang="en-US" altLang="zh-CN" sz="2000">
                <a:latin typeface="微软雅黑" panose="020B0503020204020204" pitchFamily="34" charset="-122"/>
              </a:rPr>
              <a:t>3n</a:t>
            </a:r>
            <a:r>
              <a:rPr lang="zh-CN" altLang="en-US" sz="2000">
                <a:latin typeface="微软雅黑" panose="020B0503020204020204" pitchFamily="34" charset="-122"/>
              </a:rPr>
              <a:t>   支，每支有  </a:t>
            </a:r>
            <a:r>
              <a:rPr lang="en-US" altLang="zh-CN" sz="2000">
                <a:latin typeface="微软雅黑" panose="020B0503020204020204" pitchFamily="34" charset="-122"/>
              </a:rPr>
              <a:t>N</a:t>
            </a:r>
            <a:r>
              <a:rPr lang="zh-CN" altLang="en-US" sz="2000">
                <a:latin typeface="微软雅黑" panose="020B0503020204020204" pitchFamily="34" charset="-122"/>
              </a:rPr>
              <a:t>  个格波。其中</a:t>
            </a:r>
            <a:r>
              <a:rPr lang="en-US" altLang="zh-CN" sz="2000">
                <a:latin typeface="微软雅黑" panose="020B0503020204020204" pitchFamily="34" charset="-122"/>
              </a:rPr>
              <a:t>3</a:t>
            </a:r>
            <a:r>
              <a:rPr lang="zh-CN" altLang="en-US" sz="2000">
                <a:latin typeface="微软雅黑" panose="020B0503020204020204" pitchFamily="34" charset="-122"/>
              </a:rPr>
              <a:t>支是声学波，其余  </a:t>
            </a:r>
            <a:r>
              <a:rPr lang="en-US" altLang="zh-CN" sz="2000">
                <a:latin typeface="微软雅黑" panose="020B0503020204020204" pitchFamily="34" charset="-122"/>
              </a:rPr>
              <a:t>3n-3</a:t>
            </a:r>
            <a:r>
              <a:rPr lang="zh-CN" altLang="en-US" sz="2000">
                <a:latin typeface="微软雅黑" panose="020B0503020204020204" pitchFamily="34" charset="-122"/>
              </a:rPr>
              <a:t>    支是光学波。</a:t>
            </a:r>
          </a:p>
          <a:p>
            <a:pPr eaLnBrk="1" hangingPunct="1">
              <a:lnSpc>
                <a:spcPct val="160000"/>
              </a:lnSpc>
              <a:spcBef>
                <a:spcPct val="0"/>
              </a:spcBef>
              <a:buFontTx/>
              <a:buNone/>
            </a:pPr>
            <a:r>
              <a:rPr lang="zh-CN" altLang="en-US" sz="2000">
                <a:latin typeface="微软雅黑" panose="020B0503020204020204" pitchFamily="34" charset="-122"/>
              </a:rPr>
              <a:t>       </a:t>
            </a:r>
            <a:r>
              <a:rPr lang="en-US" altLang="zh-CN" sz="2000">
                <a:latin typeface="微软雅黑" panose="020B0503020204020204" pitchFamily="34" charset="-122"/>
              </a:rPr>
              <a:t>3</a:t>
            </a:r>
            <a:r>
              <a:rPr lang="zh-CN" altLang="en-US" sz="2000">
                <a:latin typeface="微软雅黑" panose="020B0503020204020204" pitchFamily="34" charset="-122"/>
              </a:rPr>
              <a:t>、</a:t>
            </a:r>
            <a:r>
              <a:rPr lang="en-US" altLang="zh-CN" sz="2000">
                <a:latin typeface="微软雅黑" panose="020B0503020204020204" pitchFamily="34" charset="-122"/>
              </a:rPr>
              <a:t>3</a:t>
            </a:r>
            <a:r>
              <a:rPr lang="zh-CN" altLang="en-US" sz="2000">
                <a:latin typeface="微软雅黑" panose="020B0503020204020204" pitchFamily="34" charset="-122"/>
              </a:rPr>
              <a:t>支声学波中有一支是纵波（原子振动方向与波传播方向相同）</a:t>
            </a:r>
            <a:r>
              <a:rPr lang="en-US" altLang="zh-CN" sz="2000">
                <a:latin typeface="微软雅黑" panose="020B0503020204020204" pitchFamily="34" charset="-122"/>
              </a:rPr>
              <a:t>LA</a:t>
            </a:r>
            <a:r>
              <a:rPr lang="zh-CN" altLang="en-US" sz="2000">
                <a:latin typeface="微软雅黑" panose="020B0503020204020204" pitchFamily="34" charset="-122"/>
              </a:rPr>
              <a:t>，其余两支是横波（原子振动方向与波传播方向垂直）</a:t>
            </a:r>
            <a:r>
              <a:rPr lang="en-US" altLang="zh-CN" sz="2000">
                <a:latin typeface="微软雅黑" panose="020B0503020204020204" pitchFamily="34" charset="-122"/>
              </a:rPr>
              <a:t>TA</a:t>
            </a:r>
            <a:r>
              <a:rPr lang="zh-CN" altLang="en-US" sz="2000">
                <a:latin typeface="微软雅黑" panose="020B0503020204020204" pitchFamily="34" charset="-122"/>
              </a:rPr>
              <a:t>。</a:t>
            </a:r>
          </a:p>
          <a:p>
            <a:pPr eaLnBrk="1" hangingPunct="1">
              <a:lnSpc>
                <a:spcPct val="160000"/>
              </a:lnSpc>
              <a:spcBef>
                <a:spcPct val="0"/>
              </a:spcBef>
              <a:buFontTx/>
              <a:buNone/>
            </a:pPr>
            <a:r>
              <a:rPr lang="zh-CN" altLang="en-US" sz="2000">
                <a:latin typeface="微软雅黑" panose="020B0503020204020204" pitchFamily="34" charset="-122"/>
              </a:rPr>
              <a:t>       </a:t>
            </a:r>
            <a:r>
              <a:rPr lang="en-US" altLang="zh-CN" sz="2000">
                <a:latin typeface="微软雅黑" panose="020B0503020204020204" pitchFamily="34" charset="-122"/>
              </a:rPr>
              <a:t>4</a:t>
            </a:r>
            <a:r>
              <a:rPr lang="zh-CN" altLang="en-US" sz="2000">
                <a:latin typeface="微软雅黑" panose="020B0503020204020204" pitchFamily="34" charset="-122"/>
              </a:rPr>
              <a:t>、 </a:t>
            </a:r>
            <a:r>
              <a:rPr lang="en-US" altLang="zh-CN" sz="2000">
                <a:latin typeface="微软雅黑" panose="020B0503020204020204" pitchFamily="34" charset="-122"/>
              </a:rPr>
              <a:t>3n-3</a:t>
            </a:r>
            <a:r>
              <a:rPr lang="zh-CN" altLang="en-US" sz="2000">
                <a:latin typeface="微软雅黑" panose="020B0503020204020204" pitchFamily="34" charset="-122"/>
              </a:rPr>
              <a:t>   支光学波分为横光学波</a:t>
            </a:r>
            <a:r>
              <a:rPr lang="en-US" altLang="zh-CN" sz="2000">
                <a:latin typeface="微软雅黑" panose="020B0503020204020204" pitchFamily="34" charset="-122"/>
              </a:rPr>
              <a:t>TO</a:t>
            </a:r>
            <a:r>
              <a:rPr lang="zh-CN" altLang="en-US" sz="2000">
                <a:latin typeface="微软雅黑" panose="020B0503020204020204" pitchFamily="34" charset="-122"/>
              </a:rPr>
              <a:t>和纵光学波</a:t>
            </a:r>
            <a:r>
              <a:rPr lang="en-US" altLang="zh-CN" sz="2000">
                <a:latin typeface="微软雅黑" panose="020B0503020204020204" pitchFamily="34" charset="-122"/>
              </a:rPr>
              <a:t>LO</a:t>
            </a:r>
            <a:r>
              <a:rPr lang="zh-CN" altLang="en-US" sz="2000">
                <a:latin typeface="微软雅黑" panose="020B0503020204020204" pitchFamily="34" charset="-122"/>
              </a:rPr>
              <a:t>两种。</a:t>
            </a:r>
          </a:p>
          <a:p>
            <a:pPr eaLnBrk="1" hangingPunct="1">
              <a:lnSpc>
                <a:spcPct val="160000"/>
              </a:lnSpc>
              <a:spcBef>
                <a:spcPct val="0"/>
              </a:spcBef>
              <a:buFontTx/>
              <a:buNone/>
            </a:pPr>
            <a:endParaRPr lang="en-US" altLang="zh-CN" sz="2000">
              <a:latin typeface="微软雅黑" panose="020B0503020204020204" pitchFamily="34" charset="-122"/>
            </a:endParaRPr>
          </a:p>
        </p:txBody>
      </p:sp>
      <p:graphicFrame>
        <p:nvGraphicFramePr>
          <p:cNvPr id="55300" name="对象 1"/>
          <p:cNvGraphicFramePr>
            <a:graphicFrameLocks noChangeAspect="1"/>
          </p:cNvGraphicFramePr>
          <p:nvPr/>
        </p:nvGraphicFramePr>
        <p:xfrm>
          <a:off x="4470400" y="3232150"/>
          <a:ext cx="203200" cy="393700"/>
        </p:xfrm>
        <a:graphic>
          <a:graphicData uri="http://schemas.openxmlformats.org/presentationml/2006/ole">
            <mc:AlternateContent xmlns:mc="http://schemas.openxmlformats.org/markup-compatibility/2006">
              <mc:Choice xmlns:v="urn:schemas-microsoft-com:vml" Requires="v">
                <p:oleObj spid="_x0000_s55309" name="公式" r:id="rId3" imgW="203112" imgH="393529" progId="Equation.3">
                  <p:embed/>
                </p:oleObj>
              </mc:Choice>
              <mc:Fallback>
                <p:oleObj name="公式" r:id="rId3" imgW="203112" imgH="393529" progId="Equation.3">
                  <p:embed/>
                  <p:pic>
                    <p:nvPicPr>
                      <p:cNvPr id="0" name="对象 1"/>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470400" y="3232150"/>
                        <a:ext cx="203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467544" y="1268760"/>
            <a:ext cx="8229600" cy="509587"/>
          </a:xfrm>
        </p:spPr>
        <p:txBody>
          <a:bodyPr/>
          <a:lstStyle/>
          <a:p>
            <a:pPr>
              <a:defRPr/>
            </a:pPr>
            <a:r>
              <a:rPr lang="zh-CN" altLang="en-US" sz="2800" dirty="0">
                <a:latin typeface="微软雅黑" panose="020B0503020204020204" pitchFamily="34" charset="-122"/>
              </a:rPr>
              <a:t>布里渊区的划分及其在固体物理中的研究意义</a:t>
            </a:r>
          </a:p>
        </p:txBody>
      </p:sp>
      <p:sp>
        <p:nvSpPr>
          <p:cNvPr id="57347" name="内容占位符 2"/>
          <p:cNvSpPr>
            <a:spLocks noGrp="1"/>
          </p:cNvSpPr>
          <p:nvPr>
            <p:ph idx="1"/>
          </p:nvPr>
        </p:nvSpPr>
        <p:spPr>
          <a:xfrm>
            <a:off x="1" y="2077169"/>
            <a:ext cx="5652120" cy="4448175"/>
          </a:xfrm>
        </p:spPr>
        <p:txBody>
          <a:bodyPr/>
          <a:lstStyle/>
          <a:p>
            <a:pPr>
              <a:lnSpc>
                <a:spcPct val="125000"/>
              </a:lnSpc>
              <a:spcBef>
                <a:spcPts val="0"/>
              </a:spcBef>
            </a:pPr>
            <a:r>
              <a:rPr lang="en-US" altLang="zh-CN" sz="1900" dirty="0">
                <a:effectLst/>
                <a:latin typeface="微软雅黑" panose="020B0503020204020204" pitchFamily="34" charset="-122"/>
              </a:rPr>
              <a:t>k</a:t>
            </a:r>
            <a:r>
              <a:rPr lang="zh-CN" altLang="en-US" sz="1900" dirty="0">
                <a:effectLst/>
                <a:latin typeface="微软雅黑" panose="020B0503020204020204" pitchFamily="34" charset="-122"/>
              </a:rPr>
              <a:t>的取值通常选第一布里渊区（或称简约布里渊区）为研究单元</a:t>
            </a:r>
            <a:r>
              <a:rPr lang="zh-CN" altLang="en-US" sz="1900" dirty="0" smtClean="0">
                <a:effectLst/>
                <a:latin typeface="微软雅黑" panose="020B0503020204020204" pitchFamily="34" charset="-122"/>
              </a:rPr>
              <a:t>。</a:t>
            </a:r>
            <a:endParaRPr lang="en-US" altLang="zh-CN" sz="1900" dirty="0" smtClean="0">
              <a:effectLst/>
              <a:latin typeface="微软雅黑" panose="020B0503020204020204" pitchFamily="34" charset="-122"/>
            </a:endParaRPr>
          </a:p>
          <a:p>
            <a:pPr>
              <a:lnSpc>
                <a:spcPct val="125000"/>
              </a:lnSpc>
              <a:spcBef>
                <a:spcPts val="0"/>
              </a:spcBef>
            </a:pPr>
            <a:r>
              <a:rPr lang="zh-CN" altLang="en-US" sz="1900" dirty="0" smtClean="0">
                <a:solidFill>
                  <a:srgbClr val="0000CC"/>
                </a:solidFill>
                <a:effectLst/>
                <a:latin typeface="微软雅黑" panose="020B0503020204020204" pitchFamily="34" charset="-122"/>
              </a:rPr>
              <a:t>划分：</a:t>
            </a:r>
            <a:endParaRPr lang="en-US" altLang="zh-CN" sz="1900" dirty="0" smtClean="0">
              <a:solidFill>
                <a:srgbClr val="0000CC"/>
              </a:solidFill>
              <a:effectLst/>
              <a:latin typeface="微软雅黑" panose="020B0503020204020204" pitchFamily="34" charset="-122"/>
            </a:endParaRPr>
          </a:p>
          <a:p>
            <a:pPr>
              <a:lnSpc>
                <a:spcPct val="125000"/>
              </a:lnSpc>
              <a:spcBef>
                <a:spcPts val="0"/>
              </a:spcBef>
            </a:pPr>
            <a:r>
              <a:rPr kumimoji="1" lang="zh-CN" altLang="en-US" sz="1900" dirty="0" smtClean="0">
                <a:solidFill>
                  <a:srgbClr val="161616"/>
                </a:solidFill>
                <a:effectLst/>
                <a:latin typeface="微软雅黑" panose="020B0503020204020204" pitchFamily="34" charset="-122"/>
              </a:rPr>
              <a:t>在</a:t>
            </a:r>
            <a:r>
              <a:rPr kumimoji="1" lang="zh-CN" altLang="en-US" sz="1900" dirty="0" smtClean="0">
                <a:solidFill>
                  <a:srgbClr val="C00000"/>
                </a:solidFill>
                <a:effectLst/>
                <a:latin typeface="微软雅黑" panose="020B0503020204020204" pitchFamily="34" charset="-122"/>
              </a:rPr>
              <a:t>倒格子</a:t>
            </a:r>
            <a:r>
              <a:rPr kumimoji="1" lang="zh-CN" altLang="en-US" sz="1900" dirty="0" smtClean="0">
                <a:solidFill>
                  <a:srgbClr val="161616"/>
                </a:solidFill>
                <a:effectLst/>
                <a:latin typeface="微软雅黑" panose="020B0503020204020204" pitchFamily="34" charset="-122"/>
              </a:rPr>
              <a:t>空间中，以某一格点为原点，作所有</a:t>
            </a:r>
            <a:r>
              <a:rPr kumimoji="1" lang="zh-CN" altLang="en-US" sz="1900" dirty="0" smtClean="0">
                <a:solidFill>
                  <a:srgbClr val="C00000"/>
                </a:solidFill>
                <a:effectLst/>
                <a:latin typeface="微软雅黑" panose="020B0503020204020204" pitchFamily="34" charset="-122"/>
              </a:rPr>
              <a:t>倒格矢</a:t>
            </a:r>
            <a:r>
              <a:rPr kumimoji="1" lang="en-US" altLang="zh-CN" sz="1900" i="1" dirty="0" smtClean="0">
                <a:solidFill>
                  <a:srgbClr val="C00000"/>
                </a:solidFill>
                <a:effectLst/>
                <a:latin typeface="微软雅黑" panose="020B0503020204020204" pitchFamily="34" charset="-122"/>
              </a:rPr>
              <a:t>G</a:t>
            </a:r>
            <a:r>
              <a:rPr kumimoji="1" lang="zh-CN" altLang="en-US" sz="1900" dirty="0" smtClean="0">
                <a:solidFill>
                  <a:srgbClr val="161616"/>
                </a:solidFill>
                <a:effectLst/>
                <a:latin typeface="微软雅黑" panose="020B0503020204020204" pitchFamily="34" charset="-122"/>
              </a:rPr>
              <a:t>的</a:t>
            </a:r>
            <a:r>
              <a:rPr kumimoji="1" lang="zh-CN" altLang="en-US" sz="1900" u="sng" dirty="0" smtClean="0">
                <a:solidFill>
                  <a:srgbClr val="C00000"/>
                </a:solidFill>
                <a:effectLst/>
                <a:latin typeface="微软雅黑" panose="020B0503020204020204" pitchFamily="34" charset="-122"/>
              </a:rPr>
              <a:t>垂直平分面</a:t>
            </a:r>
            <a:r>
              <a:rPr kumimoji="1" lang="zh-CN" altLang="en-US" sz="1900" dirty="0" smtClean="0">
                <a:solidFill>
                  <a:srgbClr val="161616"/>
                </a:solidFill>
                <a:effectLst/>
                <a:latin typeface="微软雅黑" panose="020B0503020204020204" pitchFamily="34" charset="-122"/>
              </a:rPr>
              <a:t>，这些平面将倒易空间分割为许多包围原点的多面体，其中离原点</a:t>
            </a:r>
            <a:r>
              <a:rPr kumimoji="1" lang="zh-CN" altLang="en-US" sz="1900" u="sng" dirty="0" smtClean="0">
                <a:solidFill>
                  <a:srgbClr val="161616"/>
                </a:solidFill>
                <a:effectLst/>
                <a:latin typeface="微软雅黑" panose="020B0503020204020204" pitchFamily="34" charset="-122"/>
              </a:rPr>
              <a:t>最近</a:t>
            </a:r>
            <a:r>
              <a:rPr kumimoji="1" lang="zh-CN" altLang="en-US" sz="1900" dirty="0" smtClean="0">
                <a:solidFill>
                  <a:srgbClr val="161616"/>
                </a:solidFill>
                <a:effectLst/>
                <a:latin typeface="微软雅黑" panose="020B0503020204020204" pitchFamily="34" charset="-122"/>
              </a:rPr>
              <a:t>的多面体称为</a:t>
            </a:r>
            <a:r>
              <a:rPr kumimoji="1" lang="zh-CN" altLang="en-US" sz="1900" u="sng" dirty="0" smtClean="0">
                <a:solidFill>
                  <a:srgbClr val="161616"/>
                </a:solidFill>
                <a:effectLst/>
                <a:latin typeface="微软雅黑" panose="020B0503020204020204" pitchFamily="34" charset="-122"/>
              </a:rPr>
              <a:t>第一</a:t>
            </a:r>
            <a:r>
              <a:rPr kumimoji="1" lang="zh-CN" altLang="en-US" sz="1900" dirty="0" smtClean="0">
                <a:solidFill>
                  <a:srgbClr val="161616"/>
                </a:solidFill>
                <a:effectLst/>
                <a:latin typeface="微软雅黑" panose="020B0503020204020204" pitchFamily="34" charset="-122"/>
              </a:rPr>
              <a:t>布里渊区，离原点</a:t>
            </a:r>
            <a:r>
              <a:rPr kumimoji="1" lang="zh-CN" altLang="en-US" sz="1900" u="sng" dirty="0" smtClean="0">
                <a:solidFill>
                  <a:srgbClr val="161616"/>
                </a:solidFill>
                <a:effectLst/>
                <a:latin typeface="微软雅黑" panose="020B0503020204020204" pitchFamily="34" charset="-122"/>
              </a:rPr>
              <a:t>次近</a:t>
            </a:r>
            <a:r>
              <a:rPr kumimoji="1" lang="zh-CN" altLang="en-US" sz="1900" dirty="0" smtClean="0">
                <a:solidFill>
                  <a:srgbClr val="161616"/>
                </a:solidFill>
                <a:effectLst/>
                <a:latin typeface="微软雅黑" panose="020B0503020204020204" pitchFamily="34" charset="-122"/>
              </a:rPr>
              <a:t>的多面体与第一布里渊区的表面所围成的区域称为</a:t>
            </a:r>
            <a:r>
              <a:rPr kumimoji="1" lang="zh-CN" altLang="en-US" sz="1900" u="sng" dirty="0" smtClean="0">
                <a:solidFill>
                  <a:srgbClr val="161616"/>
                </a:solidFill>
                <a:effectLst/>
                <a:latin typeface="微软雅黑" panose="020B0503020204020204" pitchFamily="34" charset="-122"/>
              </a:rPr>
              <a:t>第二</a:t>
            </a:r>
            <a:r>
              <a:rPr kumimoji="1" lang="zh-CN" altLang="en-US" sz="1900" dirty="0" smtClean="0">
                <a:solidFill>
                  <a:srgbClr val="161616"/>
                </a:solidFill>
                <a:effectLst/>
                <a:latin typeface="微软雅黑" panose="020B0503020204020204" pitchFamily="34" charset="-122"/>
              </a:rPr>
              <a:t>布里渊区，同理类推，可得第三、第四布里渊区等。</a:t>
            </a:r>
            <a:endParaRPr lang="en-US" altLang="zh-CN" sz="1900" dirty="0" smtClean="0">
              <a:solidFill>
                <a:srgbClr val="161616"/>
              </a:solidFill>
              <a:effectLst/>
              <a:latin typeface="微软雅黑" panose="020B0503020204020204" pitchFamily="34" charset="-122"/>
            </a:endParaRPr>
          </a:p>
          <a:p>
            <a:pPr>
              <a:lnSpc>
                <a:spcPct val="125000"/>
              </a:lnSpc>
              <a:spcBef>
                <a:spcPts val="0"/>
              </a:spcBef>
            </a:pPr>
            <a:r>
              <a:rPr lang="zh-CN" altLang="en-US" sz="1900" dirty="0" smtClean="0">
                <a:solidFill>
                  <a:srgbClr val="0000CC"/>
                </a:solidFill>
                <a:effectLst/>
                <a:latin typeface="微软雅黑" panose="020B0503020204020204" pitchFamily="34" charset="-122"/>
              </a:rPr>
              <a:t>意义：</a:t>
            </a:r>
            <a:endParaRPr lang="en-US" altLang="zh-CN" sz="1900" dirty="0" smtClean="0">
              <a:solidFill>
                <a:srgbClr val="0000CC"/>
              </a:solidFill>
              <a:effectLst/>
              <a:latin typeface="微软雅黑" panose="020B0503020204020204" pitchFamily="34" charset="-122"/>
            </a:endParaRPr>
          </a:p>
          <a:p>
            <a:pPr lvl="1">
              <a:lnSpc>
                <a:spcPct val="125000"/>
              </a:lnSpc>
              <a:spcBef>
                <a:spcPts val="0"/>
              </a:spcBef>
            </a:pPr>
            <a:r>
              <a:rPr lang="zh-CN" altLang="en-US" sz="1900" dirty="0" smtClean="0">
                <a:effectLst/>
                <a:latin typeface="微软雅黑" panose="020B0503020204020204" pitchFamily="34" charset="-122"/>
              </a:rPr>
              <a:t>方面一：晶体结构研究</a:t>
            </a:r>
            <a:endParaRPr lang="en-US" altLang="zh-CN" sz="1900" dirty="0" smtClean="0">
              <a:effectLst/>
              <a:latin typeface="微软雅黑" panose="020B0503020204020204" pitchFamily="34" charset="-122"/>
            </a:endParaRPr>
          </a:p>
          <a:p>
            <a:pPr lvl="1">
              <a:lnSpc>
                <a:spcPct val="125000"/>
              </a:lnSpc>
              <a:spcBef>
                <a:spcPts val="0"/>
              </a:spcBef>
            </a:pPr>
            <a:r>
              <a:rPr lang="zh-CN" altLang="en-US" sz="1900" dirty="0" smtClean="0">
                <a:effectLst/>
                <a:latin typeface="微软雅黑" panose="020B0503020204020204" pitchFamily="34" charset="-122"/>
              </a:rPr>
              <a:t>方面二：晶格振动研究</a:t>
            </a:r>
            <a:endParaRPr lang="en-US" altLang="zh-CN" sz="1900" dirty="0" smtClean="0">
              <a:effectLst/>
              <a:latin typeface="微软雅黑" panose="020B0503020204020204" pitchFamily="34" charset="-122"/>
            </a:endParaRPr>
          </a:p>
          <a:p>
            <a:pPr lvl="1">
              <a:lnSpc>
                <a:spcPct val="125000"/>
              </a:lnSpc>
              <a:spcBef>
                <a:spcPts val="0"/>
              </a:spcBef>
            </a:pPr>
            <a:r>
              <a:rPr lang="zh-CN" altLang="en-US" sz="1900" dirty="0" smtClean="0">
                <a:effectLst/>
                <a:latin typeface="微软雅黑" panose="020B0503020204020204" pitchFamily="34" charset="-122"/>
              </a:rPr>
              <a:t>方面三：能带问题研究</a:t>
            </a:r>
            <a:endParaRPr lang="en-US" altLang="zh-CN" sz="1900" dirty="0" smtClean="0">
              <a:effectLst/>
              <a:latin typeface="微软雅黑" panose="020B0503020204020204" pitchFamily="34" charset="-122"/>
            </a:endParaRPr>
          </a:p>
          <a:p>
            <a:pPr lvl="1">
              <a:lnSpc>
                <a:spcPct val="125000"/>
              </a:lnSpc>
              <a:spcBef>
                <a:spcPts val="0"/>
              </a:spcBef>
            </a:pPr>
            <a:endParaRPr lang="zh-CN" altLang="en-US" sz="1900" dirty="0" smtClean="0">
              <a:effectLst/>
              <a:latin typeface="微软雅黑" panose="020B0503020204020204" pitchFamily="34" charset="-122"/>
            </a:endParaRPr>
          </a:p>
        </p:txBody>
      </p:sp>
      <p:pic>
        <p:nvPicPr>
          <p:cNvPr id="57348"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3068960"/>
            <a:ext cx="3378306" cy="259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107950" y="782638"/>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二维布里渊区 </a:t>
            </a:r>
            <a:r>
              <a:rPr lang="en-US" altLang="zh-CN">
                <a:latin typeface="微软雅黑" panose="020B0503020204020204" pitchFamily="34" charset="-122"/>
              </a:rPr>
              <a:t>—— </a:t>
            </a:r>
            <a:r>
              <a:rPr lang="zh-CN" altLang="en-US">
                <a:latin typeface="微软雅黑" panose="020B0503020204020204" pitchFamily="34" charset="-122"/>
                <a:sym typeface="Monotype Sorts"/>
              </a:rPr>
              <a:t>正方格子的布里渊区</a:t>
            </a:r>
            <a:r>
              <a:rPr lang="zh-CN" altLang="en-US" b="0">
                <a:latin typeface="微软雅黑" panose="020B0503020204020204" pitchFamily="34" charset="-122"/>
                <a:sym typeface="Monotype Sorts"/>
              </a:rPr>
              <a:t> </a:t>
            </a:r>
          </a:p>
        </p:txBody>
      </p:sp>
      <p:sp>
        <p:nvSpPr>
          <p:cNvPr id="58371" name="Rectangle 11"/>
          <p:cNvSpPr>
            <a:spLocks noChangeArrowheads="1"/>
          </p:cNvSpPr>
          <p:nvPr/>
        </p:nvSpPr>
        <p:spPr bwMode="auto">
          <a:xfrm>
            <a:off x="184150" y="1576388"/>
            <a:ext cx="2590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正方格子的基矢</a:t>
            </a:r>
            <a:endParaRPr lang="zh-CN" altLang="en-US">
              <a:latin typeface="微软雅黑" panose="020B0503020204020204" pitchFamily="34" charset="-122"/>
              <a:sym typeface="Monotype Sorts"/>
            </a:endParaRPr>
          </a:p>
        </p:txBody>
      </p:sp>
      <p:graphicFrame>
        <p:nvGraphicFramePr>
          <p:cNvPr id="58372" name="Object 12"/>
          <p:cNvGraphicFramePr>
            <a:graphicFrameLocks noChangeAspect="1"/>
          </p:cNvGraphicFramePr>
          <p:nvPr/>
        </p:nvGraphicFramePr>
        <p:xfrm>
          <a:off x="815975" y="2185988"/>
          <a:ext cx="1273175" cy="1268412"/>
        </p:xfrm>
        <a:graphic>
          <a:graphicData uri="http://schemas.openxmlformats.org/presentationml/2006/ole">
            <mc:AlternateContent xmlns:mc="http://schemas.openxmlformats.org/markup-compatibility/2006">
              <mc:Choice xmlns:v="urn:schemas-microsoft-com:vml" Requires="v">
                <p:oleObj spid="_x0000_s58392" name="Equation" r:id="rId3" imgW="482391" imgH="482391" progId="Equation.DSMT4">
                  <p:embed/>
                </p:oleObj>
              </mc:Choice>
              <mc:Fallback>
                <p:oleObj name="Equation" r:id="rId3" imgW="482391" imgH="482391" progId="Equation.DSMT4">
                  <p:embed/>
                  <p:pic>
                    <p:nvPicPr>
                      <p:cNvPr id="0" name="Object 12"/>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15975" y="2185988"/>
                        <a:ext cx="1273175" cy="1268412"/>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3" name="Rectangle 13"/>
          <p:cNvSpPr>
            <a:spLocks noChangeArrowheads="1"/>
          </p:cNvSpPr>
          <p:nvPr/>
        </p:nvSpPr>
        <p:spPr bwMode="auto">
          <a:xfrm>
            <a:off x="107950" y="3709988"/>
            <a:ext cx="2667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倒格子原胞基矢</a:t>
            </a:r>
            <a:endParaRPr lang="zh-CN" altLang="en-US" b="0">
              <a:latin typeface="微软雅黑" panose="020B0503020204020204" pitchFamily="34" charset="-122"/>
            </a:endParaRPr>
          </a:p>
        </p:txBody>
      </p:sp>
      <p:graphicFrame>
        <p:nvGraphicFramePr>
          <p:cNvPr id="58374" name="Object 14"/>
          <p:cNvGraphicFramePr>
            <a:graphicFrameLocks noChangeAspect="1"/>
          </p:cNvGraphicFramePr>
          <p:nvPr/>
        </p:nvGraphicFramePr>
        <p:xfrm>
          <a:off x="869950" y="4445000"/>
          <a:ext cx="1552575" cy="2008188"/>
        </p:xfrm>
        <a:graphic>
          <a:graphicData uri="http://schemas.openxmlformats.org/presentationml/2006/ole">
            <mc:AlternateContent xmlns:mc="http://schemas.openxmlformats.org/markup-compatibility/2006">
              <mc:Choice xmlns:v="urn:schemas-microsoft-com:vml" Requires="v">
                <p:oleObj spid="_x0000_s58393" name="Equation" r:id="rId5" imgW="634725" imgH="812447" progId="Equation.3">
                  <p:embed/>
                </p:oleObj>
              </mc:Choice>
              <mc:Fallback>
                <p:oleObj name="Equation" r:id="rId5" imgW="634725" imgH="812447" progId="Equation.3">
                  <p:embed/>
                  <p:pic>
                    <p:nvPicPr>
                      <p:cNvPr id="0" name="Object 14"/>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69950" y="4445000"/>
                        <a:ext cx="1552575" cy="2008188"/>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8375" name="Picture 30" descr="XCH003_009_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8350" y="1881188"/>
            <a:ext cx="556260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ChangeArrowheads="1"/>
          </p:cNvSpPr>
          <p:nvPr/>
        </p:nvSpPr>
        <p:spPr bwMode="auto">
          <a:xfrm>
            <a:off x="52388" y="938213"/>
            <a:ext cx="265588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dirty="0">
                <a:latin typeface="微软雅黑" panose="020B0503020204020204" pitchFamily="34" charset="-122"/>
                <a:sym typeface="Monotype Sorts"/>
              </a:rPr>
              <a:t></a:t>
            </a:r>
            <a:r>
              <a:rPr lang="en-US" altLang="zh-CN" dirty="0">
                <a:latin typeface="微软雅黑" panose="020B0503020204020204" pitchFamily="34" charset="-122"/>
              </a:rPr>
              <a:t> </a:t>
            </a:r>
            <a:r>
              <a:rPr lang="zh-CN" altLang="en-US" dirty="0">
                <a:latin typeface="微软雅黑" panose="020B0503020204020204" pitchFamily="34" charset="-122"/>
                <a:sym typeface="Monotype Sorts"/>
              </a:rPr>
              <a:t>第一布里渊区</a:t>
            </a:r>
          </a:p>
        </p:txBody>
      </p:sp>
      <p:sp>
        <p:nvSpPr>
          <p:cNvPr id="59395" name="Rectangle 8"/>
          <p:cNvSpPr>
            <a:spLocks noChangeArrowheads="1"/>
          </p:cNvSpPr>
          <p:nvPr/>
        </p:nvSpPr>
        <p:spPr bwMode="auto">
          <a:xfrm>
            <a:off x="76200" y="1709738"/>
            <a:ext cx="5492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sym typeface="Monotype Sorts"/>
              </a:rPr>
              <a:t>倒格子空间离原点最近的四个倒格点</a:t>
            </a:r>
          </a:p>
        </p:txBody>
      </p:sp>
      <p:graphicFrame>
        <p:nvGraphicFramePr>
          <p:cNvPr id="59396" name="Object 9"/>
          <p:cNvGraphicFramePr>
            <a:graphicFrameLocks noChangeAspect="1"/>
          </p:cNvGraphicFramePr>
          <p:nvPr/>
        </p:nvGraphicFramePr>
        <p:xfrm>
          <a:off x="5486400" y="1684338"/>
          <a:ext cx="2967038" cy="627062"/>
        </p:xfrm>
        <a:graphic>
          <a:graphicData uri="http://schemas.openxmlformats.org/presentationml/2006/ole">
            <mc:AlternateContent xmlns:mc="http://schemas.openxmlformats.org/markup-compatibility/2006">
              <mc:Choice xmlns:v="urn:schemas-microsoft-com:vml" Requires="v">
                <p:oleObj spid="_x0000_s59427" name="Equation" r:id="rId3" imgW="1143000" imgH="241300" progId="Equation.DSMT4">
                  <p:embed/>
                </p:oleObj>
              </mc:Choice>
              <mc:Fallback>
                <p:oleObj name="Equation" r:id="rId3" imgW="1143000" imgH="241300" progId="Equation.DSMT4">
                  <p:embed/>
                  <p:pic>
                    <p:nvPicPr>
                      <p:cNvPr id="0" name="Object 9"/>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486400" y="1684338"/>
                        <a:ext cx="2967038" cy="627062"/>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7" name="Rectangle 10"/>
          <p:cNvSpPr>
            <a:spLocks noChangeArrowheads="1"/>
          </p:cNvSpPr>
          <p:nvPr/>
        </p:nvSpPr>
        <p:spPr bwMode="auto">
          <a:xfrm>
            <a:off x="76200" y="2506663"/>
            <a:ext cx="25066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sym typeface="Monotype Sorts"/>
              </a:rPr>
              <a:t>垂直平分线方程</a:t>
            </a:r>
          </a:p>
        </p:txBody>
      </p:sp>
      <p:graphicFrame>
        <p:nvGraphicFramePr>
          <p:cNvPr id="59398" name="Object 11"/>
          <p:cNvGraphicFramePr>
            <a:graphicFrameLocks noChangeAspect="1"/>
          </p:cNvGraphicFramePr>
          <p:nvPr/>
        </p:nvGraphicFramePr>
        <p:xfrm>
          <a:off x="715963" y="3041650"/>
          <a:ext cx="1484312" cy="2127250"/>
        </p:xfrm>
        <a:graphic>
          <a:graphicData uri="http://schemas.openxmlformats.org/presentationml/2006/ole">
            <mc:AlternateContent xmlns:mc="http://schemas.openxmlformats.org/markup-compatibility/2006">
              <mc:Choice xmlns:v="urn:schemas-microsoft-com:vml" Requires="v">
                <p:oleObj spid="_x0000_s59428" name="Equation" r:id="rId5" imgW="571252" imgH="812447" progId="Equation.3">
                  <p:embed/>
                </p:oleObj>
              </mc:Choice>
              <mc:Fallback>
                <p:oleObj name="Equation" r:id="rId5" imgW="571252" imgH="812447" progId="Equation.3">
                  <p:embed/>
                  <p:pic>
                    <p:nvPicPr>
                      <p:cNvPr id="0" name="Object 11"/>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15963" y="3041650"/>
                        <a:ext cx="1484312" cy="2127250"/>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9" name="Rectangle 12"/>
          <p:cNvSpPr>
            <a:spLocks noChangeArrowheads="1"/>
          </p:cNvSpPr>
          <p:nvPr/>
        </p:nvSpPr>
        <p:spPr bwMode="auto">
          <a:xfrm>
            <a:off x="101600" y="5348288"/>
            <a:ext cx="30067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sym typeface="Monotype Sorts"/>
              </a:rPr>
              <a:t>—— </a:t>
            </a:r>
            <a:r>
              <a:rPr lang="zh-CN" altLang="en-US">
                <a:latin typeface="微软雅黑" panose="020B0503020204020204" pitchFamily="34" charset="-122"/>
                <a:sym typeface="Monotype Sorts"/>
              </a:rPr>
              <a:t>第一布里渊区</a:t>
            </a:r>
          </a:p>
        </p:txBody>
      </p:sp>
      <p:sp>
        <p:nvSpPr>
          <p:cNvPr id="59400" name="Rectangle 13"/>
          <p:cNvSpPr>
            <a:spLocks noChangeArrowheads="1"/>
          </p:cNvSpPr>
          <p:nvPr/>
        </p:nvSpPr>
        <p:spPr bwMode="auto">
          <a:xfrm>
            <a:off x="76200" y="6137275"/>
            <a:ext cx="847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sym typeface="Monotype Sorts"/>
              </a:rPr>
              <a:t>大小</a:t>
            </a:r>
          </a:p>
        </p:txBody>
      </p:sp>
      <p:graphicFrame>
        <p:nvGraphicFramePr>
          <p:cNvPr id="59401" name="Object 14"/>
          <p:cNvGraphicFramePr>
            <a:graphicFrameLocks noChangeAspect="1"/>
          </p:cNvGraphicFramePr>
          <p:nvPr/>
        </p:nvGraphicFramePr>
        <p:xfrm>
          <a:off x="914400" y="5927725"/>
          <a:ext cx="1046163" cy="1030288"/>
        </p:xfrm>
        <a:graphic>
          <a:graphicData uri="http://schemas.openxmlformats.org/presentationml/2006/ole">
            <mc:AlternateContent xmlns:mc="http://schemas.openxmlformats.org/markup-compatibility/2006">
              <mc:Choice xmlns:v="urn:schemas-microsoft-com:vml" Requires="v">
                <p:oleObj spid="_x0000_s59429" r:id="rId7" imgW="406048" imgH="393359" progId="Equation.3">
                  <p:embed/>
                </p:oleObj>
              </mc:Choice>
              <mc:Fallback>
                <p:oleObj r:id="rId7" imgW="406048" imgH="393359" progId="Equation.3">
                  <p:embed/>
                  <p:pic>
                    <p:nvPicPr>
                      <p:cNvPr id="0" name="Object 14"/>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914400" y="5927725"/>
                        <a:ext cx="1046163" cy="1030288"/>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9402" name="Picture 19" descr="XCH003_009_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538413"/>
            <a:ext cx="556260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ChangeArrowheads="1"/>
          </p:cNvSpPr>
          <p:nvPr/>
        </p:nvSpPr>
        <p:spPr bwMode="auto">
          <a:xfrm>
            <a:off x="107950" y="765175"/>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a:latin typeface="微软雅黑" panose="020B0503020204020204" pitchFamily="34" charset="-122"/>
                <a:sym typeface="Monotype Sorts"/>
              </a:rPr>
              <a:t></a:t>
            </a:r>
            <a:r>
              <a:rPr lang="en-US" altLang="zh-CN">
                <a:latin typeface="微软雅黑" panose="020B0503020204020204" pitchFamily="34" charset="-122"/>
              </a:rPr>
              <a:t> </a:t>
            </a:r>
            <a:r>
              <a:rPr lang="zh-CN" altLang="en-US">
                <a:latin typeface="微软雅黑" panose="020B0503020204020204" pitchFamily="34" charset="-122"/>
                <a:sym typeface="Monotype Sorts"/>
              </a:rPr>
              <a:t>第二布里渊区</a:t>
            </a:r>
          </a:p>
        </p:txBody>
      </p:sp>
      <p:sp>
        <p:nvSpPr>
          <p:cNvPr id="60419" name="Rectangle 8"/>
          <p:cNvSpPr>
            <a:spLocks noChangeArrowheads="1"/>
          </p:cNvSpPr>
          <p:nvPr/>
        </p:nvSpPr>
        <p:spPr bwMode="auto">
          <a:xfrm>
            <a:off x="107950" y="1314450"/>
            <a:ext cx="20574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Tx/>
              <a:buNone/>
            </a:pPr>
            <a:r>
              <a:rPr lang="zh-CN" altLang="en-US">
                <a:latin typeface="微软雅黑" panose="020B0503020204020204" pitchFamily="34" charset="-122"/>
                <a:sym typeface="Monotype Sorts"/>
              </a:rPr>
              <a:t>由</a:t>
            </a:r>
            <a:r>
              <a:rPr lang="en-US" altLang="zh-CN">
                <a:latin typeface="微软雅黑" panose="020B0503020204020204" pitchFamily="34" charset="-122"/>
                <a:sym typeface="Monotype Sorts"/>
              </a:rPr>
              <a:t>4</a:t>
            </a:r>
            <a:r>
              <a:rPr lang="zh-CN" altLang="en-US">
                <a:latin typeface="微软雅黑" panose="020B0503020204020204" pitchFamily="34" charset="-122"/>
                <a:sym typeface="Monotype Sorts"/>
              </a:rPr>
              <a:t>个倒格点</a:t>
            </a:r>
          </a:p>
        </p:txBody>
      </p:sp>
      <p:graphicFrame>
        <p:nvGraphicFramePr>
          <p:cNvPr id="60420" name="Object 6"/>
          <p:cNvGraphicFramePr>
            <a:graphicFrameLocks noChangeAspect="1"/>
          </p:cNvGraphicFramePr>
          <p:nvPr/>
        </p:nvGraphicFramePr>
        <p:xfrm>
          <a:off x="690563" y="2060575"/>
          <a:ext cx="1627187" cy="2590800"/>
        </p:xfrm>
        <a:graphic>
          <a:graphicData uri="http://schemas.openxmlformats.org/presentationml/2006/ole">
            <mc:AlternateContent xmlns:mc="http://schemas.openxmlformats.org/markup-compatibility/2006">
              <mc:Choice xmlns:v="urn:schemas-microsoft-com:vml" Requires="v">
                <p:oleObj spid="_x0000_s60441" name="Equation" r:id="rId3" imgW="622030" imgH="990170" progId="Equation.DSMT4">
                  <p:embed/>
                </p:oleObj>
              </mc:Choice>
              <mc:Fallback>
                <p:oleObj name="Equation" r:id="rId3" imgW="622030" imgH="990170" progId="Equation.DSMT4">
                  <p:embed/>
                  <p:pic>
                    <p:nvPicPr>
                      <p:cNvPr id="0" name="Object 6"/>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90563" y="2060575"/>
                        <a:ext cx="1627187" cy="2590800"/>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1" name="Object 3"/>
          <p:cNvGraphicFramePr>
            <a:graphicFrameLocks noChangeAspect="1"/>
          </p:cNvGraphicFramePr>
          <p:nvPr/>
        </p:nvGraphicFramePr>
        <p:xfrm>
          <a:off x="3841750" y="5870575"/>
          <a:ext cx="1066800" cy="1049338"/>
        </p:xfrm>
        <a:graphic>
          <a:graphicData uri="http://schemas.openxmlformats.org/presentationml/2006/ole">
            <mc:AlternateContent xmlns:mc="http://schemas.openxmlformats.org/markup-compatibility/2006">
              <mc:Choice xmlns:v="urn:schemas-microsoft-com:vml" Requires="v">
                <p:oleObj spid="_x0000_s60442" r:id="rId5" imgW="406048" imgH="393359" progId="Equation.3">
                  <p:embed/>
                </p:oleObj>
              </mc:Choice>
              <mc:Fallback>
                <p:oleObj r:id="rId5" imgW="406048" imgH="393359" progId="Equation.3">
                  <p:embed/>
                  <p:pic>
                    <p:nvPicPr>
                      <p:cNvPr id="0" name="Object 3"/>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41750" y="5870575"/>
                        <a:ext cx="1066800" cy="1049338"/>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2" name="Rectangle 10"/>
          <p:cNvSpPr>
            <a:spLocks noChangeArrowheads="1"/>
          </p:cNvSpPr>
          <p:nvPr/>
        </p:nvSpPr>
        <p:spPr bwMode="auto">
          <a:xfrm>
            <a:off x="260350" y="6175375"/>
            <a:ext cx="46482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a:latin typeface="微软雅黑" panose="020B0503020204020204" pitchFamily="34" charset="-122"/>
                <a:sym typeface="Monotype Sorts"/>
              </a:rPr>
              <a:t>—— </a:t>
            </a:r>
            <a:r>
              <a:rPr lang="zh-CN" altLang="en-US">
                <a:latin typeface="微软雅黑" panose="020B0503020204020204" pitchFamily="34" charset="-122"/>
                <a:sym typeface="Monotype Sorts"/>
              </a:rPr>
              <a:t>第二布里渊区大小</a:t>
            </a:r>
          </a:p>
        </p:txBody>
      </p:sp>
      <p:sp>
        <p:nvSpPr>
          <p:cNvPr id="60423" name="Rectangle 20"/>
          <p:cNvSpPr>
            <a:spLocks noChangeArrowheads="1"/>
          </p:cNvSpPr>
          <p:nvPr/>
        </p:nvSpPr>
        <p:spPr bwMode="auto">
          <a:xfrm>
            <a:off x="184150" y="4587875"/>
            <a:ext cx="3276600"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50000"/>
              </a:lnSpc>
              <a:spcBef>
                <a:spcPct val="0"/>
              </a:spcBef>
              <a:buFontTx/>
              <a:buNone/>
            </a:pPr>
            <a:r>
              <a:rPr lang="zh-CN" altLang="en-US">
                <a:latin typeface="微软雅黑" panose="020B0503020204020204" pitchFamily="34" charset="-122"/>
                <a:sym typeface="Monotype Sorts"/>
              </a:rPr>
              <a:t>的垂直平分线和第一布里渊区边界所围成</a:t>
            </a:r>
          </a:p>
        </p:txBody>
      </p:sp>
      <p:pic>
        <p:nvPicPr>
          <p:cNvPr id="60424" name="Picture 21" descr="XCH003_009_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4150" y="1450975"/>
            <a:ext cx="48768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ChangeArrowheads="1"/>
          </p:cNvSpPr>
          <p:nvPr/>
        </p:nvSpPr>
        <p:spPr bwMode="auto">
          <a:xfrm>
            <a:off x="76200" y="1427163"/>
            <a:ext cx="22098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Tx/>
              <a:buNone/>
            </a:pPr>
            <a:r>
              <a:rPr lang="zh-CN" altLang="en-US">
                <a:latin typeface="微软雅黑" panose="020B0503020204020204" pitchFamily="34" charset="-122"/>
                <a:sym typeface="Monotype Sorts"/>
              </a:rPr>
              <a:t>由</a:t>
            </a:r>
            <a:r>
              <a:rPr lang="en-US" altLang="zh-CN">
                <a:latin typeface="微软雅黑" panose="020B0503020204020204" pitchFamily="34" charset="-122"/>
                <a:sym typeface="Monotype Sorts"/>
              </a:rPr>
              <a:t>4</a:t>
            </a:r>
            <a:r>
              <a:rPr lang="zh-CN" altLang="en-US">
                <a:latin typeface="微软雅黑" panose="020B0503020204020204" pitchFamily="34" charset="-122"/>
                <a:sym typeface="Monotype Sorts"/>
              </a:rPr>
              <a:t>个倒格点</a:t>
            </a:r>
          </a:p>
        </p:txBody>
      </p:sp>
      <p:graphicFrame>
        <p:nvGraphicFramePr>
          <p:cNvPr id="61443" name="Object 8"/>
          <p:cNvGraphicFramePr>
            <a:graphicFrameLocks noChangeAspect="1"/>
          </p:cNvGraphicFramePr>
          <p:nvPr/>
        </p:nvGraphicFramePr>
        <p:xfrm>
          <a:off x="533400" y="2282825"/>
          <a:ext cx="2078038" cy="1276350"/>
        </p:xfrm>
        <a:graphic>
          <a:graphicData uri="http://schemas.openxmlformats.org/presentationml/2006/ole">
            <mc:AlternateContent xmlns:mc="http://schemas.openxmlformats.org/markup-compatibility/2006">
              <mc:Choice xmlns:v="urn:schemas-microsoft-com:vml" Requires="v">
                <p:oleObj spid="_x0000_s61465" name="Equation" r:id="rId3" imgW="787058" imgH="482391" progId="Equation.DSMT4">
                  <p:embed/>
                </p:oleObj>
              </mc:Choice>
              <mc:Fallback>
                <p:oleObj name="Equation" r:id="rId3" imgW="787058" imgH="482391" progId="Equation.DSMT4">
                  <p:embed/>
                  <p:pic>
                    <p:nvPicPr>
                      <p:cNvPr id="0" name="Object 8"/>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33400" y="2282825"/>
                        <a:ext cx="2078038" cy="1276350"/>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4" name="Rectangle 11"/>
          <p:cNvSpPr>
            <a:spLocks noChangeArrowheads="1"/>
          </p:cNvSpPr>
          <p:nvPr/>
        </p:nvSpPr>
        <p:spPr bwMode="auto">
          <a:xfrm>
            <a:off x="76200" y="815975"/>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a:latin typeface="微软雅黑" panose="020B0503020204020204" pitchFamily="34" charset="-122"/>
                <a:sym typeface="Monotype Sorts"/>
              </a:rPr>
              <a:t></a:t>
            </a:r>
            <a:r>
              <a:rPr lang="en-US" altLang="zh-CN">
                <a:latin typeface="微软雅黑" panose="020B0503020204020204" pitchFamily="34" charset="-122"/>
              </a:rPr>
              <a:t> </a:t>
            </a:r>
            <a:r>
              <a:rPr lang="zh-CN" altLang="en-US">
                <a:latin typeface="微软雅黑" panose="020B0503020204020204" pitchFamily="34" charset="-122"/>
                <a:sym typeface="Monotype Sorts"/>
              </a:rPr>
              <a:t>第三布里渊区</a:t>
            </a:r>
          </a:p>
        </p:txBody>
      </p:sp>
      <p:graphicFrame>
        <p:nvGraphicFramePr>
          <p:cNvPr id="61445" name="Object 13"/>
          <p:cNvGraphicFramePr>
            <a:graphicFrameLocks noChangeAspect="1"/>
          </p:cNvGraphicFramePr>
          <p:nvPr/>
        </p:nvGraphicFramePr>
        <p:xfrm>
          <a:off x="1143000" y="5616575"/>
          <a:ext cx="1069975" cy="1052513"/>
        </p:xfrm>
        <a:graphic>
          <a:graphicData uri="http://schemas.openxmlformats.org/presentationml/2006/ole">
            <mc:AlternateContent xmlns:mc="http://schemas.openxmlformats.org/markup-compatibility/2006">
              <mc:Choice xmlns:v="urn:schemas-microsoft-com:vml" Requires="v">
                <p:oleObj spid="_x0000_s61466" r:id="rId5" imgW="406048" imgH="393359" progId="Equation.3">
                  <p:embed/>
                </p:oleObj>
              </mc:Choice>
              <mc:Fallback>
                <p:oleObj r:id="rId5" imgW="406048" imgH="393359" progId="Equation.3">
                  <p:embed/>
                  <p:pic>
                    <p:nvPicPr>
                      <p:cNvPr id="0" name="Object 13"/>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143000" y="5616575"/>
                        <a:ext cx="1069975" cy="1052513"/>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6" name="Rectangle 14"/>
          <p:cNvSpPr>
            <a:spLocks noChangeArrowheads="1"/>
          </p:cNvSpPr>
          <p:nvPr/>
        </p:nvSpPr>
        <p:spPr bwMode="auto">
          <a:xfrm>
            <a:off x="152400" y="5006975"/>
            <a:ext cx="3124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50000"/>
              </a:spcBef>
              <a:buFontTx/>
              <a:buNone/>
            </a:pPr>
            <a:r>
              <a:rPr lang="zh-CN" altLang="en-US">
                <a:latin typeface="微软雅黑" panose="020B0503020204020204" pitchFamily="34" charset="-122"/>
                <a:sym typeface="Monotype Sorts"/>
              </a:rPr>
              <a:t>第三布里渊区大小</a:t>
            </a:r>
          </a:p>
        </p:txBody>
      </p:sp>
      <p:sp>
        <p:nvSpPr>
          <p:cNvPr id="61447" name="Rectangle 17"/>
          <p:cNvSpPr>
            <a:spLocks noChangeArrowheads="1"/>
          </p:cNvSpPr>
          <p:nvPr/>
        </p:nvSpPr>
        <p:spPr bwMode="auto">
          <a:xfrm>
            <a:off x="76200" y="3711575"/>
            <a:ext cx="35814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Tx/>
              <a:buNone/>
            </a:pPr>
            <a:r>
              <a:rPr lang="zh-CN" altLang="en-US">
                <a:latin typeface="微软雅黑" panose="020B0503020204020204" pitchFamily="34" charset="-122"/>
                <a:sym typeface="Monotype Sorts"/>
              </a:rPr>
              <a:t>的垂直平分线和第二布里渊区边界边界所围成</a:t>
            </a:r>
          </a:p>
        </p:txBody>
      </p:sp>
      <p:pic>
        <p:nvPicPr>
          <p:cNvPr id="61448" name="Picture 18" descr="XCH003_009_0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1654175"/>
            <a:ext cx="4953000"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ChangeArrowheads="1"/>
          </p:cNvSpPr>
          <p:nvPr/>
        </p:nvSpPr>
        <p:spPr bwMode="auto">
          <a:xfrm>
            <a:off x="2133600" y="779463"/>
            <a:ext cx="4165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sym typeface="Monotype Sorts"/>
              </a:rPr>
              <a:t>第一、第二和第三布里渊区</a:t>
            </a:r>
          </a:p>
        </p:txBody>
      </p:sp>
      <p:pic>
        <p:nvPicPr>
          <p:cNvPr id="62467" name="Picture 7" descr="XCH003_009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82713"/>
            <a:ext cx="6781800"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title"/>
          </p:nvPr>
        </p:nvSpPr>
        <p:spPr>
          <a:xfrm>
            <a:off x="519113" y="1020763"/>
            <a:ext cx="8229600" cy="692150"/>
          </a:xfrm>
          <a:effectLst>
            <a:prstShdw prst="shdw17" dist="17961" dir="13500000">
              <a:srgbClr val="7A997A"/>
            </a:prstShdw>
          </a:effectLst>
        </p:spPr>
        <p:txBody>
          <a:bodyPr/>
          <a:lstStyle/>
          <a:p>
            <a:pPr eaLnBrk="1" hangingPunct="1"/>
            <a:r>
              <a:rPr lang="zh-CN" altLang="en-US" sz="3200" smtClean="0">
                <a:effectLst/>
                <a:latin typeface="微软雅黑" panose="020B0503020204020204" pitchFamily="34" charset="-122"/>
              </a:rPr>
              <a:t>二维正方格子布里渊区图示（演示）</a:t>
            </a:r>
          </a:p>
        </p:txBody>
      </p:sp>
      <p:sp>
        <p:nvSpPr>
          <p:cNvPr id="63491" name="Rectangle 74"/>
          <p:cNvSpPr>
            <a:spLocks noChangeArrowheads="1"/>
          </p:cNvSpPr>
          <p:nvPr/>
        </p:nvSpPr>
        <p:spPr bwMode="auto">
          <a:xfrm>
            <a:off x="2401888" y="2147888"/>
            <a:ext cx="4537075" cy="3600450"/>
          </a:xfrm>
          <a:prstGeom prst="rect">
            <a:avLst/>
          </a:prstGeom>
          <a:solidFill>
            <a:schemeClr val="bg1"/>
          </a:solidFill>
          <a:ln w="381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36866" name="Group 2"/>
          <p:cNvGrpSpPr>
            <a:grpSpLocks/>
          </p:cNvGrpSpPr>
          <p:nvPr/>
        </p:nvGrpSpPr>
        <p:grpSpPr bwMode="auto">
          <a:xfrm>
            <a:off x="4038600" y="3343275"/>
            <a:ext cx="1292225" cy="1292225"/>
            <a:chOff x="2505" y="1824"/>
            <a:chExt cx="814" cy="814"/>
          </a:xfrm>
        </p:grpSpPr>
        <p:sp>
          <p:nvSpPr>
            <p:cNvPr id="63559" name="AutoShape 3"/>
            <p:cNvSpPr>
              <a:spLocks noChangeArrowheads="1"/>
            </p:cNvSpPr>
            <p:nvPr/>
          </p:nvSpPr>
          <p:spPr bwMode="auto">
            <a:xfrm rot="8100000">
              <a:off x="2745" y="1824"/>
              <a:ext cx="334" cy="334"/>
            </a:xfrm>
            <a:prstGeom prst="rtTriangle">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60" name="AutoShape 4"/>
            <p:cNvSpPr>
              <a:spLocks noChangeArrowheads="1"/>
            </p:cNvSpPr>
            <p:nvPr/>
          </p:nvSpPr>
          <p:spPr bwMode="auto">
            <a:xfrm rot="2700000">
              <a:off x="2505" y="2064"/>
              <a:ext cx="334" cy="334"/>
            </a:xfrm>
            <a:prstGeom prst="rtTriangle">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61" name="AutoShape 5"/>
            <p:cNvSpPr>
              <a:spLocks noChangeArrowheads="1"/>
            </p:cNvSpPr>
            <p:nvPr/>
          </p:nvSpPr>
          <p:spPr bwMode="auto">
            <a:xfrm rot="-2700000">
              <a:off x="2745" y="2304"/>
              <a:ext cx="334" cy="334"/>
            </a:xfrm>
            <a:prstGeom prst="rtTriangle">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62" name="AutoShape 6"/>
            <p:cNvSpPr>
              <a:spLocks noChangeArrowheads="1"/>
            </p:cNvSpPr>
            <p:nvPr/>
          </p:nvSpPr>
          <p:spPr bwMode="auto">
            <a:xfrm rot="18900000" flipH="1">
              <a:off x="2985" y="2064"/>
              <a:ext cx="334" cy="334"/>
            </a:xfrm>
            <a:prstGeom prst="rtTriangle">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36872" name="Group 8"/>
          <p:cNvGrpSpPr>
            <a:grpSpLocks/>
          </p:cNvGrpSpPr>
          <p:nvPr/>
        </p:nvGrpSpPr>
        <p:grpSpPr bwMode="auto">
          <a:xfrm>
            <a:off x="3186113" y="2670175"/>
            <a:ext cx="2963862" cy="2836863"/>
            <a:chOff x="1945" y="1400"/>
            <a:chExt cx="1867" cy="1787"/>
          </a:xfrm>
        </p:grpSpPr>
        <p:sp>
          <p:nvSpPr>
            <p:cNvPr id="63555" name="Line 9"/>
            <p:cNvSpPr>
              <a:spLocks noChangeShapeType="1"/>
            </p:cNvSpPr>
            <p:nvPr/>
          </p:nvSpPr>
          <p:spPr bwMode="auto">
            <a:xfrm>
              <a:off x="1945" y="2471"/>
              <a:ext cx="1862"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6" name="Line 10"/>
            <p:cNvSpPr>
              <a:spLocks noChangeShapeType="1"/>
            </p:cNvSpPr>
            <p:nvPr/>
          </p:nvSpPr>
          <p:spPr bwMode="auto">
            <a:xfrm>
              <a:off x="3142" y="1400"/>
              <a:ext cx="0" cy="178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7" name="Line 11"/>
            <p:cNvSpPr>
              <a:spLocks noChangeShapeType="1"/>
            </p:cNvSpPr>
            <p:nvPr/>
          </p:nvSpPr>
          <p:spPr bwMode="auto">
            <a:xfrm>
              <a:off x="2655" y="1400"/>
              <a:ext cx="0" cy="1787"/>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8" name="Line 12"/>
            <p:cNvSpPr>
              <a:spLocks noChangeShapeType="1"/>
            </p:cNvSpPr>
            <p:nvPr/>
          </p:nvSpPr>
          <p:spPr bwMode="auto">
            <a:xfrm>
              <a:off x="1951" y="2001"/>
              <a:ext cx="1861"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877" name="Group 13"/>
          <p:cNvGrpSpPr>
            <a:grpSpLocks/>
          </p:cNvGrpSpPr>
          <p:nvPr/>
        </p:nvGrpSpPr>
        <p:grpSpPr bwMode="auto">
          <a:xfrm>
            <a:off x="3375025" y="2670175"/>
            <a:ext cx="2689225" cy="2654300"/>
            <a:chOff x="2069" y="1400"/>
            <a:chExt cx="1694" cy="1672"/>
          </a:xfrm>
        </p:grpSpPr>
        <p:sp>
          <p:nvSpPr>
            <p:cNvPr id="63551" name="Line 14"/>
            <p:cNvSpPr>
              <a:spLocks noChangeShapeType="1"/>
            </p:cNvSpPr>
            <p:nvPr/>
          </p:nvSpPr>
          <p:spPr bwMode="auto">
            <a:xfrm>
              <a:off x="2581" y="1446"/>
              <a:ext cx="1182" cy="1147"/>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2" name="Line 15"/>
            <p:cNvSpPr>
              <a:spLocks noChangeShapeType="1"/>
            </p:cNvSpPr>
            <p:nvPr/>
          </p:nvSpPr>
          <p:spPr bwMode="auto">
            <a:xfrm>
              <a:off x="2069" y="1900"/>
              <a:ext cx="1182" cy="1147"/>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3" name="Line 16"/>
            <p:cNvSpPr>
              <a:spLocks noChangeShapeType="1"/>
            </p:cNvSpPr>
            <p:nvPr/>
          </p:nvSpPr>
          <p:spPr bwMode="auto">
            <a:xfrm flipV="1">
              <a:off x="2069" y="1400"/>
              <a:ext cx="1182" cy="1147"/>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4" name="Line 17"/>
            <p:cNvSpPr>
              <a:spLocks noChangeShapeType="1"/>
            </p:cNvSpPr>
            <p:nvPr/>
          </p:nvSpPr>
          <p:spPr bwMode="auto">
            <a:xfrm flipV="1">
              <a:off x="2516" y="1925"/>
              <a:ext cx="1181" cy="1147"/>
            </a:xfrm>
            <a:prstGeom prst="line">
              <a:avLst/>
            </a:prstGeom>
            <a:noFill/>
            <a:ln w="25400">
              <a:solidFill>
                <a:srgbClr val="3399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882" name="Group 18"/>
          <p:cNvGrpSpPr>
            <a:grpSpLocks/>
          </p:cNvGrpSpPr>
          <p:nvPr/>
        </p:nvGrpSpPr>
        <p:grpSpPr bwMode="auto">
          <a:xfrm>
            <a:off x="3389313" y="2655888"/>
            <a:ext cx="2520950" cy="2874962"/>
            <a:chOff x="2078" y="1391"/>
            <a:chExt cx="1588" cy="1811"/>
          </a:xfrm>
        </p:grpSpPr>
        <p:sp>
          <p:nvSpPr>
            <p:cNvPr id="63547" name="Line 19"/>
            <p:cNvSpPr>
              <a:spLocks noChangeShapeType="1"/>
            </p:cNvSpPr>
            <p:nvPr/>
          </p:nvSpPr>
          <p:spPr bwMode="auto">
            <a:xfrm>
              <a:off x="2078" y="1753"/>
              <a:ext cx="1576"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8" name="Line 20"/>
            <p:cNvSpPr>
              <a:spLocks noChangeShapeType="1"/>
            </p:cNvSpPr>
            <p:nvPr/>
          </p:nvSpPr>
          <p:spPr bwMode="auto">
            <a:xfrm>
              <a:off x="2090" y="2711"/>
              <a:ext cx="1576"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49" name="Line 21"/>
            <p:cNvSpPr>
              <a:spLocks noChangeShapeType="1"/>
            </p:cNvSpPr>
            <p:nvPr/>
          </p:nvSpPr>
          <p:spPr bwMode="auto">
            <a:xfrm>
              <a:off x="3378" y="1391"/>
              <a:ext cx="0" cy="1803"/>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50" name="Line 22"/>
            <p:cNvSpPr>
              <a:spLocks noChangeShapeType="1"/>
            </p:cNvSpPr>
            <p:nvPr/>
          </p:nvSpPr>
          <p:spPr bwMode="auto">
            <a:xfrm>
              <a:off x="2402" y="1400"/>
              <a:ext cx="0" cy="1802"/>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6887" name="Group 23"/>
          <p:cNvGrpSpPr>
            <a:grpSpLocks/>
          </p:cNvGrpSpPr>
          <p:nvPr/>
        </p:nvGrpSpPr>
        <p:grpSpPr bwMode="auto">
          <a:xfrm>
            <a:off x="4314825" y="3629025"/>
            <a:ext cx="768350" cy="738188"/>
            <a:chOff x="4656" y="1680"/>
            <a:chExt cx="484" cy="465"/>
          </a:xfrm>
        </p:grpSpPr>
        <p:sp>
          <p:nvSpPr>
            <p:cNvPr id="63545" name="Rectangle 24" descr="深色上对角线"/>
            <p:cNvSpPr>
              <a:spLocks noChangeArrowheads="1"/>
            </p:cNvSpPr>
            <p:nvPr/>
          </p:nvSpPr>
          <p:spPr bwMode="auto">
            <a:xfrm>
              <a:off x="4656" y="1680"/>
              <a:ext cx="484" cy="46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46" name="Oval 25"/>
            <p:cNvSpPr>
              <a:spLocks noChangeArrowheads="1"/>
            </p:cNvSpPr>
            <p:nvPr/>
          </p:nvSpPr>
          <p:spPr bwMode="auto">
            <a:xfrm>
              <a:off x="4821" y="1845"/>
              <a:ext cx="123" cy="119"/>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36890" name="Group 26"/>
          <p:cNvGrpSpPr>
            <a:grpSpLocks/>
          </p:cNvGrpSpPr>
          <p:nvPr/>
        </p:nvGrpSpPr>
        <p:grpSpPr bwMode="auto">
          <a:xfrm>
            <a:off x="3933825" y="3252788"/>
            <a:ext cx="1503363" cy="1493837"/>
            <a:chOff x="2419" y="1761"/>
            <a:chExt cx="947" cy="941"/>
          </a:xfrm>
        </p:grpSpPr>
        <p:grpSp>
          <p:nvGrpSpPr>
            <p:cNvPr id="63533" name="Group 27"/>
            <p:cNvGrpSpPr>
              <a:grpSpLocks/>
            </p:cNvGrpSpPr>
            <p:nvPr/>
          </p:nvGrpSpPr>
          <p:grpSpPr bwMode="auto">
            <a:xfrm>
              <a:off x="2664" y="2471"/>
              <a:ext cx="482" cy="231"/>
              <a:chOff x="2664" y="2471"/>
              <a:chExt cx="482" cy="231"/>
            </a:xfrm>
          </p:grpSpPr>
          <p:sp>
            <p:nvSpPr>
              <p:cNvPr id="63543" name="AutoShape 28" descr="浅色竖线"/>
              <p:cNvSpPr>
                <a:spLocks noChangeArrowheads="1"/>
              </p:cNvSpPr>
              <p:nvPr/>
            </p:nvSpPr>
            <p:spPr bwMode="auto">
              <a:xfrm>
                <a:off x="2664" y="2500"/>
                <a:ext cx="224" cy="202"/>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44" name="AutoShape 29" descr="浅色竖线"/>
              <p:cNvSpPr>
                <a:spLocks noChangeArrowheads="1"/>
              </p:cNvSpPr>
              <p:nvPr/>
            </p:nvSpPr>
            <p:spPr bwMode="auto">
              <a:xfrm rot="-5400000">
                <a:off x="2927" y="2467"/>
                <a:ext cx="215" cy="223"/>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34" name="Group 30"/>
            <p:cNvGrpSpPr>
              <a:grpSpLocks/>
            </p:cNvGrpSpPr>
            <p:nvPr/>
          </p:nvGrpSpPr>
          <p:grpSpPr bwMode="auto">
            <a:xfrm>
              <a:off x="3149" y="2009"/>
              <a:ext cx="217" cy="457"/>
              <a:chOff x="3149" y="2009"/>
              <a:chExt cx="217" cy="457"/>
            </a:xfrm>
          </p:grpSpPr>
          <p:sp>
            <p:nvSpPr>
              <p:cNvPr id="63541" name="AutoShape 31" descr="浅色竖线"/>
              <p:cNvSpPr>
                <a:spLocks noChangeArrowheads="1"/>
              </p:cNvSpPr>
              <p:nvPr/>
            </p:nvSpPr>
            <p:spPr bwMode="auto">
              <a:xfrm rot="-5400000">
                <a:off x="3148" y="2253"/>
                <a:ext cx="214" cy="211"/>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42" name="AutoShape 32" descr="浅色竖线"/>
              <p:cNvSpPr>
                <a:spLocks noChangeArrowheads="1"/>
              </p:cNvSpPr>
              <p:nvPr/>
            </p:nvSpPr>
            <p:spPr bwMode="auto">
              <a:xfrm flipH="1" flipV="1">
                <a:off x="3155" y="2009"/>
                <a:ext cx="211" cy="179"/>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35" name="Group 33"/>
            <p:cNvGrpSpPr>
              <a:grpSpLocks/>
            </p:cNvGrpSpPr>
            <p:nvPr/>
          </p:nvGrpSpPr>
          <p:grpSpPr bwMode="auto">
            <a:xfrm>
              <a:off x="2669" y="1761"/>
              <a:ext cx="460" cy="190"/>
              <a:chOff x="2669" y="1761"/>
              <a:chExt cx="460" cy="190"/>
            </a:xfrm>
          </p:grpSpPr>
          <p:sp>
            <p:nvSpPr>
              <p:cNvPr id="63539" name="AutoShape 34" descr="浅色竖线"/>
              <p:cNvSpPr>
                <a:spLocks noChangeArrowheads="1"/>
              </p:cNvSpPr>
              <p:nvPr/>
            </p:nvSpPr>
            <p:spPr bwMode="auto">
              <a:xfrm flipH="1" flipV="1">
                <a:off x="2918" y="1761"/>
                <a:ext cx="211" cy="190"/>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40" name="AutoShape 35" descr="浅色竖线"/>
              <p:cNvSpPr>
                <a:spLocks noChangeArrowheads="1"/>
              </p:cNvSpPr>
              <p:nvPr/>
            </p:nvSpPr>
            <p:spPr bwMode="auto">
              <a:xfrm flipV="1">
                <a:off x="2669" y="1761"/>
                <a:ext cx="211" cy="190"/>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36" name="Group 36"/>
            <p:cNvGrpSpPr>
              <a:grpSpLocks/>
            </p:cNvGrpSpPr>
            <p:nvPr/>
          </p:nvGrpSpPr>
          <p:grpSpPr bwMode="auto">
            <a:xfrm>
              <a:off x="2419" y="2012"/>
              <a:ext cx="223" cy="458"/>
              <a:chOff x="2419" y="2012"/>
              <a:chExt cx="223" cy="458"/>
            </a:xfrm>
          </p:grpSpPr>
          <p:sp>
            <p:nvSpPr>
              <p:cNvPr id="63537" name="AutoShape 37" descr="浅色竖线"/>
              <p:cNvSpPr>
                <a:spLocks noChangeArrowheads="1"/>
              </p:cNvSpPr>
              <p:nvPr/>
            </p:nvSpPr>
            <p:spPr bwMode="auto">
              <a:xfrm>
                <a:off x="2419" y="2256"/>
                <a:ext cx="223" cy="214"/>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38" name="AutoShape 38" descr="浅色竖线"/>
              <p:cNvSpPr>
                <a:spLocks noChangeArrowheads="1"/>
              </p:cNvSpPr>
              <p:nvPr/>
            </p:nvSpPr>
            <p:spPr bwMode="auto">
              <a:xfrm flipV="1">
                <a:off x="2419" y="2012"/>
                <a:ext cx="211" cy="190"/>
              </a:xfrm>
              <a:prstGeom prst="rtTriangl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grpSp>
        <p:nvGrpSpPr>
          <p:cNvPr id="63498" name="Group 39"/>
          <p:cNvGrpSpPr>
            <a:grpSpLocks/>
          </p:cNvGrpSpPr>
          <p:nvPr/>
        </p:nvGrpSpPr>
        <p:grpSpPr bwMode="auto">
          <a:xfrm>
            <a:off x="3033713" y="2409825"/>
            <a:ext cx="3238500" cy="3238500"/>
            <a:chOff x="1872" y="1236"/>
            <a:chExt cx="2040" cy="2040"/>
          </a:xfrm>
        </p:grpSpPr>
        <p:grpSp>
          <p:nvGrpSpPr>
            <p:cNvPr id="63507" name="Group 40"/>
            <p:cNvGrpSpPr>
              <a:grpSpLocks/>
            </p:cNvGrpSpPr>
            <p:nvPr/>
          </p:nvGrpSpPr>
          <p:grpSpPr bwMode="auto">
            <a:xfrm>
              <a:off x="3788" y="1686"/>
              <a:ext cx="124" cy="1098"/>
              <a:chOff x="3960" y="8307"/>
              <a:chExt cx="113" cy="1046"/>
            </a:xfrm>
          </p:grpSpPr>
          <p:sp>
            <p:nvSpPr>
              <p:cNvPr id="63530" name="Oval 41"/>
              <p:cNvSpPr>
                <a:spLocks noChangeArrowheads="1"/>
              </p:cNvSpPr>
              <p:nvPr/>
            </p:nvSpPr>
            <p:spPr bwMode="auto">
              <a:xfrm>
                <a:off x="3960" y="8307"/>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31" name="Oval 42"/>
              <p:cNvSpPr>
                <a:spLocks noChangeArrowheads="1"/>
              </p:cNvSpPr>
              <p:nvPr/>
            </p:nvSpPr>
            <p:spPr bwMode="auto">
              <a:xfrm>
                <a:off x="3960" y="8772"/>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32" name="Oval 43"/>
              <p:cNvSpPr>
                <a:spLocks noChangeArrowheads="1"/>
              </p:cNvSpPr>
              <p:nvPr/>
            </p:nvSpPr>
            <p:spPr bwMode="auto">
              <a:xfrm>
                <a:off x="3960" y="924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08" name="Group 44"/>
            <p:cNvGrpSpPr>
              <a:grpSpLocks/>
            </p:cNvGrpSpPr>
            <p:nvPr/>
          </p:nvGrpSpPr>
          <p:grpSpPr bwMode="auto">
            <a:xfrm>
              <a:off x="1872" y="1682"/>
              <a:ext cx="124" cy="1102"/>
              <a:chOff x="2520" y="8304"/>
              <a:chExt cx="113" cy="1049"/>
            </a:xfrm>
          </p:grpSpPr>
          <p:sp>
            <p:nvSpPr>
              <p:cNvPr id="63527" name="Oval 45"/>
              <p:cNvSpPr>
                <a:spLocks noChangeArrowheads="1"/>
              </p:cNvSpPr>
              <p:nvPr/>
            </p:nvSpPr>
            <p:spPr bwMode="auto">
              <a:xfrm>
                <a:off x="2520" y="8304"/>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8" name="Oval 46"/>
              <p:cNvSpPr>
                <a:spLocks noChangeArrowheads="1"/>
              </p:cNvSpPr>
              <p:nvPr/>
            </p:nvSpPr>
            <p:spPr bwMode="auto">
              <a:xfrm>
                <a:off x="2520" y="8772"/>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9" name="Oval 47"/>
              <p:cNvSpPr>
                <a:spLocks noChangeArrowheads="1"/>
              </p:cNvSpPr>
              <p:nvPr/>
            </p:nvSpPr>
            <p:spPr bwMode="auto">
              <a:xfrm>
                <a:off x="2520" y="924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09" name="Group 48"/>
            <p:cNvGrpSpPr>
              <a:grpSpLocks/>
            </p:cNvGrpSpPr>
            <p:nvPr/>
          </p:nvGrpSpPr>
          <p:grpSpPr bwMode="auto">
            <a:xfrm>
              <a:off x="3316" y="1236"/>
              <a:ext cx="123" cy="2040"/>
              <a:chOff x="3600" y="7879"/>
              <a:chExt cx="113" cy="1942"/>
            </a:xfrm>
          </p:grpSpPr>
          <p:sp>
            <p:nvSpPr>
              <p:cNvPr id="63522" name="Oval 49"/>
              <p:cNvSpPr>
                <a:spLocks noChangeArrowheads="1"/>
              </p:cNvSpPr>
              <p:nvPr/>
            </p:nvSpPr>
            <p:spPr bwMode="auto">
              <a:xfrm>
                <a:off x="3600" y="7879"/>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3" name="Oval 50"/>
              <p:cNvSpPr>
                <a:spLocks noChangeArrowheads="1"/>
              </p:cNvSpPr>
              <p:nvPr/>
            </p:nvSpPr>
            <p:spPr bwMode="auto">
              <a:xfrm>
                <a:off x="3600" y="831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4" name="Oval 51"/>
              <p:cNvSpPr>
                <a:spLocks noChangeArrowheads="1"/>
              </p:cNvSpPr>
              <p:nvPr/>
            </p:nvSpPr>
            <p:spPr bwMode="auto">
              <a:xfrm>
                <a:off x="3600" y="8772"/>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5" name="Oval 52"/>
              <p:cNvSpPr>
                <a:spLocks noChangeArrowheads="1"/>
              </p:cNvSpPr>
              <p:nvPr/>
            </p:nvSpPr>
            <p:spPr bwMode="auto">
              <a:xfrm>
                <a:off x="3600" y="924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6" name="Oval 53"/>
              <p:cNvSpPr>
                <a:spLocks noChangeArrowheads="1"/>
              </p:cNvSpPr>
              <p:nvPr/>
            </p:nvSpPr>
            <p:spPr bwMode="auto">
              <a:xfrm>
                <a:off x="3600" y="9708"/>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10" name="Group 54"/>
            <p:cNvGrpSpPr>
              <a:grpSpLocks/>
            </p:cNvGrpSpPr>
            <p:nvPr/>
          </p:nvGrpSpPr>
          <p:grpSpPr bwMode="auto">
            <a:xfrm>
              <a:off x="2832" y="1236"/>
              <a:ext cx="127" cy="2040"/>
              <a:chOff x="3237" y="7879"/>
              <a:chExt cx="116" cy="1942"/>
            </a:xfrm>
          </p:grpSpPr>
          <p:sp>
            <p:nvSpPr>
              <p:cNvPr id="63517" name="Oval 55"/>
              <p:cNvSpPr>
                <a:spLocks noChangeArrowheads="1"/>
              </p:cNvSpPr>
              <p:nvPr/>
            </p:nvSpPr>
            <p:spPr bwMode="auto">
              <a:xfrm>
                <a:off x="3240" y="7879"/>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8" name="Oval 56"/>
              <p:cNvSpPr>
                <a:spLocks noChangeArrowheads="1"/>
              </p:cNvSpPr>
              <p:nvPr/>
            </p:nvSpPr>
            <p:spPr bwMode="auto">
              <a:xfrm>
                <a:off x="3237" y="8304"/>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9" name="Oval 57"/>
              <p:cNvSpPr>
                <a:spLocks noChangeArrowheads="1"/>
              </p:cNvSpPr>
              <p:nvPr/>
            </p:nvSpPr>
            <p:spPr bwMode="auto">
              <a:xfrm>
                <a:off x="3240" y="8772"/>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0" name="Oval 58"/>
              <p:cNvSpPr>
                <a:spLocks noChangeArrowheads="1"/>
              </p:cNvSpPr>
              <p:nvPr/>
            </p:nvSpPr>
            <p:spPr bwMode="auto">
              <a:xfrm>
                <a:off x="3240" y="924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21" name="Oval 59"/>
              <p:cNvSpPr>
                <a:spLocks noChangeArrowheads="1"/>
              </p:cNvSpPr>
              <p:nvPr/>
            </p:nvSpPr>
            <p:spPr bwMode="auto">
              <a:xfrm>
                <a:off x="3240" y="9708"/>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3511" name="Group 60"/>
            <p:cNvGrpSpPr>
              <a:grpSpLocks/>
            </p:cNvGrpSpPr>
            <p:nvPr/>
          </p:nvGrpSpPr>
          <p:grpSpPr bwMode="auto">
            <a:xfrm>
              <a:off x="2342" y="1236"/>
              <a:ext cx="135" cy="2040"/>
              <a:chOff x="2877" y="7879"/>
              <a:chExt cx="124" cy="1942"/>
            </a:xfrm>
          </p:grpSpPr>
          <p:sp>
            <p:nvSpPr>
              <p:cNvPr id="63512" name="Oval 61"/>
              <p:cNvSpPr>
                <a:spLocks noChangeArrowheads="1"/>
              </p:cNvSpPr>
              <p:nvPr/>
            </p:nvSpPr>
            <p:spPr bwMode="auto">
              <a:xfrm>
                <a:off x="2877" y="7879"/>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3" name="Oval 62"/>
              <p:cNvSpPr>
                <a:spLocks noChangeArrowheads="1"/>
              </p:cNvSpPr>
              <p:nvPr/>
            </p:nvSpPr>
            <p:spPr bwMode="auto">
              <a:xfrm>
                <a:off x="2886" y="831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4" name="Oval 63"/>
              <p:cNvSpPr>
                <a:spLocks noChangeArrowheads="1"/>
              </p:cNvSpPr>
              <p:nvPr/>
            </p:nvSpPr>
            <p:spPr bwMode="auto">
              <a:xfrm>
                <a:off x="2888" y="8772"/>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5" name="Oval 64"/>
              <p:cNvSpPr>
                <a:spLocks noChangeArrowheads="1"/>
              </p:cNvSpPr>
              <p:nvPr/>
            </p:nvSpPr>
            <p:spPr bwMode="auto">
              <a:xfrm>
                <a:off x="2888" y="9240"/>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16" name="Oval 65"/>
              <p:cNvSpPr>
                <a:spLocks noChangeArrowheads="1"/>
              </p:cNvSpPr>
              <p:nvPr/>
            </p:nvSpPr>
            <p:spPr bwMode="auto">
              <a:xfrm>
                <a:off x="2888" y="9708"/>
                <a:ext cx="113" cy="113"/>
              </a:xfrm>
              <a:prstGeom prst="ellipse">
                <a:avLst/>
              </a:prstGeom>
              <a:solidFill>
                <a:srgbClr val="0000FF"/>
              </a:solidFill>
              <a:ln w="9525">
                <a:solidFill>
                  <a:srgbClr val="0000FF"/>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grpSp>
        <p:nvGrpSpPr>
          <p:cNvPr id="63499" name="Group 66"/>
          <p:cNvGrpSpPr>
            <a:grpSpLocks/>
          </p:cNvGrpSpPr>
          <p:nvPr/>
        </p:nvGrpSpPr>
        <p:grpSpPr bwMode="auto">
          <a:xfrm>
            <a:off x="1433513" y="5867400"/>
            <a:ext cx="2133600" cy="630238"/>
            <a:chOff x="864" y="3504"/>
            <a:chExt cx="1344" cy="397"/>
          </a:xfrm>
        </p:grpSpPr>
        <p:sp>
          <p:nvSpPr>
            <p:cNvPr id="63505" name="Rectangle 67" descr="深色上对角线"/>
            <p:cNvSpPr>
              <a:spLocks noChangeArrowheads="1"/>
            </p:cNvSpPr>
            <p:nvPr/>
          </p:nvSpPr>
          <p:spPr bwMode="auto">
            <a:xfrm>
              <a:off x="1104" y="3504"/>
              <a:ext cx="528" cy="144"/>
            </a:xfrm>
            <a:prstGeom prst="rect">
              <a:avLst/>
            </a:prstGeom>
            <a:blipFill dpi="0" rotWithShape="0">
              <a:blip r:embed="rId2"/>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06" name="Text Box 68"/>
            <p:cNvSpPr txBox="1">
              <a:spLocks noChangeArrowheads="1"/>
            </p:cNvSpPr>
            <p:nvPr/>
          </p:nvSpPr>
          <p:spPr bwMode="auto">
            <a:xfrm>
              <a:off x="864" y="3651"/>
              <a:ext cx="1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solidFill>
                    <a:schemeClr val="bg1"/>
                  </a:solidFill>
                  <a:latin typeface="微软雅黑" panose="020B0503020204020204" pitchFamily="34" charset="-122"/>
                </a:rPr>
                <a:t>第一布里渊区</a:t>
              </a:r>
            </a:p>
          </p:txBody>
        </p:sp>
      </p:grpSp>
      <p:sp>
        <p:nvSpPr>
          <p:cNvPr id="63500" name="Rectangle 69"/>
          <p:cNvSpPr>
            <a:spLocks noChangeArrowheads="1"/>
          </p:cNvSpPr>
          <p:nvPr/>
        </p:nvSpPr>
        <p:spPr bwMode="auto">
          <a:xfrm>
            <a:off x="4329113" y="5862638"/>
            <a:ext cx="838200" cy="228600"/>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01" name="Text Box 70"/>
          <p:cNvSpPr txBox="1">
            <a:spLocks noChangeArrowheads="1"/>
          </p:cNvSpPr>
          <p:nvPr/>
        </p:nvSpPr>
        <p:spPr bwMode="auto">
          <a:xfrm>
            <a:off x="3819525" y="6115050"/>
            <a:ext cx="213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solidFill>
                  <a:schemeClr val="bg1"/>
                </a:solidFill>
                <a:latin typeface="微软雅黑" panose="020B0503020204020204" pitchFamily="34" charset="-122"/>
              </a:rPr>
              <a:t>第二布里渊区</a:t>
            </a:r>
          </a:p>
        </p:txBody>
      </p:sp>
      <p:grpSp>
        <p:nvGrpSpPr>
          <p:cNvPr id="63502" name="Group 71"/>
          <p:cNvGrpSpPr>
            <a:grpSpLocks/>
          </p:cNvGrpSpPr>
          <p:nvPr/>
        </p:nvGrpSpPr>
        <p:grpSpPr bwMode="auto">
          <a:xfrm>
            <a:off x="6291263" y="5862638"/>
            <a:ext cx="2133600" cy="658812"/>
            <a:chOff x="3924" y="3456"/>
            <a:chExt cx="1344" cy="415"/>
          </a:xfrm>
        </p:grpSpPr>
        <p:sp>
          <p:nvSpPr>
            <p:cNvPr id="63503" name="Rectangle 72" descr="浅色竖线"/>
            <p:cNvSpPr>
              <a:spLocks noChangeArrowheads="1"/>
            </p:cNvSpPr>
            <p:nvPr/>
          </p:nvSpPr>
          <p:spPr bwMode="auto">
            <a:xfrm>
              <a:off x="4224" y="3456"/>
              <a:ext cx="528" cy="144"/>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3504" name="Text Box 73"/>
            <p:cNvSpPr txBox="1">
              <a:spLocks noChangeArrowheads="1"/>
            </p:cNvSpPr>
            <p:nvPr/>
          </p:nvSpPr>
          <p:spPr bwMode="auto">
            <a:xfrm>
              <a:off x="3924" y="3621"/>
              <a:ext cx="1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solidFill>
                    <a:schemeClr val="bg1"/>
                  </a:solidFill>
                  <a:latin typeface="微软雅黑" panose="020B0503020204020204" pitchFamily="34" charset="-122"/>
                </a:rPr>
                <a:t>第三布里渊区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872"/>
                                        </p:tgtEl>
                                        <p:attrNameLst>
                                          <p:attrName>style.visibility</p:attrName>
                                        </p:attrNameLst>
                                      </p:cBhvr>
                                      <p:to>
                                        <p:strVal val="visible"/>
                                      </p:to>
                                    </p:set>
                                    <p:animEffect transition="in" filter="dissolve">
                                      <p:cBhvr>
                                        <p:cTn id="7" dur="500"/>
                                        <p:tgtEl>
                                          <p:spTgt spid="368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6877"/>
                                        </p:tgtEl>
                                        <p:attrNameLst>
                                          <p:attrName>style.visibility</p:attrName>
                                        </p:attrNameLst>
                                      </p:cBhvr>
                                      <p:to>
                                        <p:strVal val="visible"/>
                                      </p:to>
                                    </p:set>
                                    <p:animEffect transition="in" filter="dissolve">
                                      <p:cBhvr>
                                        <p:cTn id="12" dur="500"/>
                                        <p:tgtEl>
                                          <p:spTgt spid="368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6882"/>
                                        </p:tgtEl>
                                        <p:attrNameLst>
                                          <p:attrName>style.visibility</p:attrName>
                                        </p:attrNameLst>
                                      </p:cBhvr>
                                      <p:to>
                                        <p:strVal val="visible"/>
                                      </p:to>
                                    </p:set>
                                    <p:animEffect transition="in" filter="dissolve">
                                      <p:cBhvr>
                                        <p:cTn id="17" dur="500"/>
                                        <p:tgtEl>
                                          <p:spTgt spid="368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688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36866"/>
                                        </p:tgtEl>
                                        <p:attrNameLst>
                                          <p:attrName>style.visibility</p:attrName>
                                        </p:attrNameLst>
                                      </p:cBhvr>
                                      <p:to>
                                        <p:strVal val="visible"/>
                                      </p:to>
                                    </p:set>
                                    <p:animEffect transition="in" filter="dissolve">
                                      <p:cBhvr>
                                        <p:cTn id="26" dur="500"/>
                                        <p:tgtEl>
                                          <p:spTgt spid="3686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36890"/>
                                        </p:tgtEl>
                                        <p:attrNameLst>
                                          <p:attrName>style.visibility</p:attrName>
                                        </p:attrNameLst>
                                      </p:cBhvr>
                                      <p:to>
                                        <p:strVal val="visible"/>
                                      </p:to>
                                    </p:set>
                                    <p:animEffect transition="in" filter="dissolve">
                                      <p:cBhvr>
                                        <p:cTn id="31" dur="500"/>
                                        <p:tgtEl>
                                          <p:spTgt spid="36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606550" y="995363"/>
            <a:ext cx="5486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a:latin typeface="微软雅黑" panose="020B0503020204020204" pitchFamily="34" charset="-122"/>
                <a:sym typeface="Monotype Sorts"/>
              </a:rPr>
              <a:t>正方格子其它布里渊区的形成 </a:t>
            </a:r>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484313"/>
            <a:ext cx="6497638"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dissolve">
                                      <p:cBhvr>
                                        <p:cTn id="7" dur="500"/>
                                        <p:tgtEl>
                                          <p:spTgt spid="31746">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1747"/>
                                        </p:tgtEl>
                                        <p:attrNameLst>
                                          <p:attrName>style.visibility</p:attrName>
                                        </p:attrNameLst>
                                      </p:cBhvr>
                                      <p:to>
                                        <p:strVal val="visible"/>
                                      </p:to>
                                    </p:set>
                                    <p:animEffect transition="in" filter="dissolve">
                                      <p:cBhvr>
                                        <p:cTn id="11"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autoUpdateAnimBg="0"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8"/>
          <p:cNvSpPr>
            <a:spLocks noChangeArrowheads="1"/>
          </p:cNvSpPr>
          <p:nvPr/>
        </p:nvSpPr>
        <p:spPr bwMode="auto">
          <a:xfrm>
            <a:off x="76200" y="1276350"/>
            <a:ext cx="3022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第</a:t>
            </a:r>
            <a:r>
              <a:rPr lang="en-US" altLang="zh-CN">
                <a:latin typeface="微软雅黑" panose="020B0503020204020204" pitchFamily="34" charset="-122"/>
              </a:rPr>
              <a:t>k</a:t>
            </a:r>
            <a:r>
              <a:rPr lang="zh-CN" altLang="en-US">
                <a:latin typeface="微软雅黑" panose="020B0503020204020204" pitchFamily="34" charset="-122"/>
              </a:rPr>
              <a:t>个原子运动方程</a:t>
            </a:r>
          </a:p>
        </p:txBody>
      </p:sp>
      <p:graphicFrame>
        <p:nvGraphicFramePr>
          <p:cNvPr id="46083" name="Object 9"/>
          <p:cNvGraphicFramePr>
            <a:graphicFrameLocks noChangeAspect="1"/>
          </p:cNvGraphicFramePr>
          <p:nvPr/>
        </p:nvGraphicFramePr>
        <p:xfrm>
          <a:off x="3276600" y="965200"/>
          <a:ext cx="4114800" cy="1120775"/>
        </p:xfrm>
        <a:graphic>
          <a:graphicData uri="http://schemas.openxmlformats.org/presentationml/2006/ole">
            <mc:AlternateContent xmlns:mc="http://schemas.openxmlformats.org/markup-compatibility/2006">
              <mc:Choice xmlns:v="urn:schemas-microsoft-com:vml" Requires="v">
                <p:oleObj spid="_x0000_s46115" name="Equation" r:id="rId3" imgW="1676400" imgH="457200" progId="Equation.3">
                  <p:embed/>
                </p:oleObj>
              </mc:Choice>
              <mc:Fallback>
                <p:oleObj name="Equation" r:id="rId3" imgW="1676400" imgH="457200" progId="Equation.3">
                  <p:embed/>
                  <p:pic>
                    <p:nvPicPr>
                      <p:cNvPr id="0" name="Object 9"/>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76600" y="965200"/>
                        <a:ext cx="41148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84" name="Object 10"/>
          <p:cNvGraphicFramePr>
            <a:graphicFrameLocks noChangeAspect="1"/>
          </p:cNvGraphicFramePr>
          <p:nvPr/>
        </p:nvGraphicFramePr>
        <p:xfrm>
          <a:off x="3263900" y="2327275"/>
          <a:ext cx="1735138" cy="504825"/>
        </p:xfrm>
        <a:graphic>
          <a:graphicData uri="http://schemas.openxmlformats.org/presentationml/2006/ole">
            <mc:AlternateContent xmlns:mc="http://schemas.openxmlformats.org/markup-compatibility/2006">
              <mc:Choice xmlns:v="urn:schemas-microsoft-com:vml" Requires="v">
                <p:oleObj spid="_x0000_s46116" r:id="rId5" imgW="710891" imgH="203112" progId="Equation.3">
                  <p:embed/>
                </p:oleObj>
              </mc:Choice>
              <mc:Fallback>
                <p:oleObj r:id="rId5" imgW="710891" imgH="203112" progId="Equation.3">
                  <p:embed/>
                  <p:pic>
                    <p:nvPicPr>
                      <p:cNvPr id="0" name="Object 10"/>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63900" y="2327275"/>
                        <a:ext cx="1735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Rectangle 11"/>
          <p:cNvSpPr>
            <a:spLocks noChangeArrowheads="1"/>
          </p:cNvSpPr>
          <p:nvPr/>
        </p:nvSpPr>
        <p:spPr bwMode="auto">
          <a:xfrm>
            <a:off x="3200400" y="2971800"/>
            <a:ext cx="54387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原子在三个方向上的位移分量</a:t>
            </a:r>
          </a:p>
        </p:txBody>
      </p:sp>
      <p:sp>
        <p:nvSpPr>
          <p:cNvPr id="46086" name="Rectangle 12"/>
          <p:cNvSpPr>
            <a:spLocks noChangeArrowheads="1"/>
          </p:cNvSpPr>
          <p:nvPr/>
        </p:nvSpPr>
        <p:spPr bwMode="auto">
          <a:xfrm>
            <a:off x="3200400" y="3657600"/>
            <a:ext cx="5427663"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一个原胞中有</a:t>
            </a:r>
            <a:r>
              <a:rPr lang="en-US" altLang="zh-CN">
                <a:latin typeface="微软雅黑" panose="020B0503020204020204" pitchFamily="34" charset="-122"/>
              </a:rPr>
              <a:t>3n</a:t>
            </a:r>
            <a:r>
              <a:rPr lang="zh-CN" altLang="en-US">
                <a:latin typeface="微软雅黑" panose="020B0503020204020204" pitchFamily="34" charset="-122"/>
              </a:rPr>
              <a:t>个类似的方程</a:t>
            </a:r>
          </a:p>
        </p:txBody>
      </p:sp>
      <p:sp>
        <p:nvSpPr>
          <p:cNvPr id="46087" name="Rectangle 13"/>
          <p:cNvSpPr>
            <a:spLocks noChangeArrowheads="1"/>
          </p:cNvSpPr>
          <p:nvPr/>
        </p:nvSpPr>
        <p:spPr bwMode="auto">
          <a:xfrm>
            <a:off x="0" y="4343400"/>
            <a:ext cx="7483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方程右边是原子位移的线性齐次函数，其方程的解</a:t>
            </a:r>
          </a:p>
        </p:txBody>
      </p:sp>
      <p:graphicFrame>
        <p:nvGraphicFramePr>
          <p:cNvPr id="46088" name="Object 14"/>
          <p:cNvGraphicFramePr>
            <a:graphicFrameLocks noChangeAspect="1"/>
          </p:cNvGraphicFramePr>
          <p:nvPr/>
        </p:nvGraphicFramePr>
        <p:xfrm>
          <a:off x="3200400" y="5121275"/>
          <a:ext cx="3222625" cy="1158875"/>
        </p:xfrm>
        <a:graphic>
          <a:graphicData uri="http://schemas.openxmlformats.org/presentationml/2006/ole">
            <mc:AlternateContent xmlns:mc="http://schemas.openxmlformats.org/markup-compatibility/2006">
              <mc:Choice xmlns:v="urn:schemas-microsoft-com:vml" Requires="v">
                <p:oleObj spid="_x0000_s46117" name="Equation" r:id="rId7" imgW="1270000" imgH="457200" progId="Equation.3">
                  <p:embed/>
                </p:oleObj>
              </mc:Choice>
              <mc:Fallback>
                <p:oleObj name="Equation" r:id="rId7" imgW="1270000" imgH="457200" progId="Equation.3">
                  <p:embed/>
                  <p:pic>
                    <p:nvPicPr>
                      <p:cNvPr id="0" name="Object 14"/>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00400" y="5121275"/>
                        <a:ext cx="32226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9" name="Rectangle 15"/>
          <p:cNvSpPr>
            <a:spLocks noChangeArrowheads="1"/>
          </p:cNvSpPr>
          <p:nvPr/>
        </p:nvSpPr>
        <p:spPr bwMode="auto">
          <a:xfrm>
            <a:off x="0" y="6324600"/>
            <a:ext cx="42735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将方程解代回</a:t>
            </a:r>
            <a:r>
              <a:rPr lang="en-US" altLang="zh-CN">
                <a:latin typeface="微软雅黑" panose="020B0503020204020204" pitchFamily="34" charset="-122"/>
              </a:rPr>
              <a:t>3n</a:t>
            </a:r>
            <a:r>
              <a:rPr lang="zh-CN" altLang="en-US">
                <a:latin typeface="微软雅黑" panose="020B0503020204020204" pitchFamily="34" charset="-122"/>
              </a:rPr>
              <a:t>个运动方程</a:t>
            </a:r>
          </a:p>
        </p:txBody>
      </p:sp>
      <p:sp>
        <p:nvSpPr>
          <p:cNvPr id="46090" name="Freeform 16"/>
          <p:cNvSpPr>
            <a:spLocks/>
          </p:cNvSpPr>
          <p:nvPr/>
        </p:nvSpPr>
        <p:spPr bwMode="auto">
          <a:xfrm>
            <a:off x="6553200" y="1479550"/>
            <a:ext cx="2362200" cy="4191000"/>
          </a:xfrm>
          <a:custGeom>
            <a:avLst/>
            <a:gdLst>
              <a:gd name="T0" fmla="*/ 0 w 1200"/>
              <a:gd name="T1" fmla="*/ 2147483646 h 2640"/>
              <a:gd name="T2" fmla="*/ 2147483646 w 1200"/>
              <a:gd name="T3" fmla="*/ 2147483646 h 2640"/>
              <a:gd name="T4" fmla="*/ 2147483646 w 1200"/>
              <a:gd name="T5" fmla="*/ 0 h 2640"/>
              <a:gd name="T6" fmla="*/ 2147483646 w 1200"/>
              <a:gd name="T7" fmla="*/ 0 h 26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0" h="2640">
                <a:moveTo>
                  <a:pt x="0" y="2640"/>
                </a:moveTo>
                <a:lnTo>
                  <a:pt x="1200" y="2640"/>
                </a:lnTo>
                <a:lnTo>
                  <a:pt x="1200" y="0"/>
                </a:lnTo>
                <a:lnTo>
                  <a:pt x="624" y="0"/>
                </a:ln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0" y="1616075"/>
            <a:ext cx="67818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3"/>
          <p:cNvSpPr>
            <a:spLocks noChangeArrowheads="1"/>
          </p:cNvSpPr>
          <p:nvPr/>
        </p:nvSpPr>
        <p:spPr bwMode="auto">
          <a:xfrm>
            <a:off x="107950" y="1044575"/>
            <a:ext cx="91440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kumimoji="1" lang="zh-CN" altLang="en-US" sz="3200">
                <a:latin typeface="微软雅黑" panose="020B0503020204020204" pitchFamily="34" charset="-122"/>
                <a:sym typeface="Monotype Sorts"/>
              </a:rPr>
              <a:t>正方格子其它布里渊区的形状</a:t>
            </a:r>
          </a:p>
        </p:txBody>
      </p:sp>
      <p:sp>
        <p:nvSpPr>
          <p:cNvPr id="32772" name="Rectangle 4"/>
          <p:cNvSpPr>
            <a:spLocks noChangeArrowheads="1"/>
          </p:cNvSpPr>
          <p:nvPr/>
        </p:nvSpPr>
        <p:spPr bwMode="auto">
          <a:xfrm>
            <a:off x="341313" y="2403475"/>
            <a:ext cx="2286000"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40000"/>
              </a:lnSpc>
              <a:spcBef>
                <a:spcPct val="0"/>
              </a:spcBef>
              <a:buFontTx/>
              <a:buNone/>
            </a:pPr>
            <a:r>
              <a:rPr kumimoji="1" lang="en-US" altLang="zh-CN">
                <a:latin typeface="微软雅黑" panose="020B0503020204020204" pitchFamily="34" charset="-122"/>
              </a:rPr>
              <a:t>—— </a:t>
            </a:r>
            <a:r>
              <a:rPr kumimoji="1" lang="zh-CN" altLang="en-US">
                <a:latin typeface="微软雅黑" panose="020B0503020204020204" pitchFamily="34" charset="-122"/>
              </a:rPr>
              <a:t>每个布里渊区经过适当的平移之后和第一布里渊区重合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dissolve">
                                      <p:cBhvr>
                                        <p:cTn id="7" dur="500"/>
                                        <p:tgtEl>
                                          <p:spTgt spid="32771">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2770"/>
                                        </p:tgtEl>
                                        <p:attrNameLst>
                                          <p:attrName>style.visibility</p:attrName>
                                        </p:attrNameLst>
                                      </p:cBhvr>
                                      <p:to>
                                        <p:strVal val="visible"/>
                                      </p:to>
                                    </p:set>
                                    <p:animEffect transition="in" filter="dissolve">
                                      <p:cBhvr>
                                        <p:cTn id="11" dur="500"/>
                                        <p:tgtEl>
                                          <p:spTgt spid="32770"/>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2772">
                                            <p:txEl>
                                              <p:pRg st="0" end="0"/>
                                            </p:txEl>
                                          </p:spTgt>
                                        </p:tgtEl>
                                        <p:attrNameLst>
                                          <p:attrName>style.visibility</p:attrName>
                                        </p:attrNameLst>
                                      </p:cBhvr>
                                      <p:to>
                                        <p:strVal val="visible"/>
                                      </p:to>
                                    </p:set>
                                    <p:animEffect transition="in" filter="dissolve">
                                      <p:cBhvr>
                                        <p:cTn id="15" dur="500"/>
                                        <p:tgtEl>
                                          <p:spTgt spid="327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autoUpdateAnimBg="0" advAuto="0"/>
      <p:bldP spid="32772" grpId="0" build="p" autoUpdateAnimBg="0"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5"/>
          <p:cNvSpPr>
            <a:spLocks noGrp="1"/>
          </p:cNvSpPr>
          <p:nvPr>
            <p:ph type="dt" sz="quarter" idx="4294967295"/>
          </p:nvPr>
        </p:nvSpPr>
        <p:spPr bwMode="auto">
          <a:xfrm>
            <a:off x="0" y="65373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fld id="{A0C30B8F-2D33-4AF0-B519-2E8BB19B4B05}" type="datetime1">
              <a:rPr lang="zh-CN" altLang="en-US" sz="1800" b="0">
                <a:solidFill>
                  <a:srgbClr val="FFFF66"/>
                </a:solidFill>
                <a:latin typeface="Arial" panose="020B0604020202020204" pitchFamily="34" charset="0"/>
                <a:ea typeface="宋体" panose="02010600030101010101" pitchFamily="2" charset="-122"/>
              </a:rPr>
              <a:pPr eaLnBrk="1" hangingPunct="1">
                <a:spcBef>
                  <a:spcPct val="0"/>
                </a:spcBef>
                <a:buFontTx/>
                <a:buNone/>
              </a:pPr>
              <a:t>2018-11-04</a:t>
            </a:fld>
            <a:endParaRPr lang="en-US" altLang="zh-CN" sz="1800" b="0">
              <a:solidFill>
                <a:srgbClr val="FFFF66"/>
              </a:solidFill>
              <a:latin typeface="Arial" panose="020B0604020202020204" pitchFamily="34" charset="0"/>
              <a:ea typeface="宋体" panose="02010600030101010101" pitchFamily="2" charset="-122"/>
            </a:endParaRPr>
          </a:p>
        </p:txBody>
      </p:sp>
      <p:sp>
        <p:nvSpPr>
          <p:cNvPr id="66563" name="Rectangle 94"/>
          <p:cNvSpPr>
            <a:spLocks noChangeArrowheads="1"/>
          </p:cNvSpPr>
          <p:nvPr/>
        </p:nvSpPr>
        <p:spPr bwMode="auto">
          <a:xfrm>
            <a:off x="0" y="333375"/>
            <a:ext cx="9144000" cy="619125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4" name="Oval 2"/>
          <p:cNvSpPr>
            <a:spLocks noChangeArrowheads="1"/>
          </p:cNvSpPr>
          <p:nvPr/>
        </p:nvSpPr>
        <p:spPr bwMode="auto">
          <a:xfrm>
            <a:off x="4456113" y="1139825"/>
            <a:ext cx="217487" cy="217488"/>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5" name="Oval 3"/>
          <p:cNvSpPr>
            <a:spLocks noChangeArrowheads="1"/>
          </p:cNvSpPr>
          <p:nvPr/>
        </p:nvSpPr>
        <p:spPr bwMode="auto">
          <a:xfrm>
            <a:off x="5895975" y="1139825"/>
            <a:ext cx="217488" cy="217488"/>
          </a:xfrm>
          <a:prstGeom prst="ellipse">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6" name="Oval 4"/>
          <p:cNvSpPr>
            <a:spLocks noChangeArrowheads="1"/>
          </p:cNvSpPr>
          <p:nvPr/>
        </p:nvSpPr>
        <p:spPr bwMode="auto">
          <a:xfrm>
            <a:off x="3016250" y="3298825"/>
            <a:ext cx="217488" cy="217488"/>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7" name="Oval 5"/>
          <p:cNvSpPr>
            <a:spLocks noChangeArrowheads="1"/>
          </p:cNvSpPr>
          <p:nvPr/>
        </p:nvSpPr>
        <p:spPr bwMode="auto">
          <a:xfrm>
            <a:off x="3016250" y="2606675"/>
            <a:ext cx="217488" cy="2174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8" name="Oval 6"/>
          <p:cNvSpPr>
            <a:spLocks noChangeArrowheads="1"/>
          </p:cNvSpPr>
          <p:nvPr/>
        </p:nvSpPr>
        <p:spPr bwMode="auto">
          <a:xfrm>
            <a:off x="3016250" y="1871663"/>
            <a:ext cx="217488" cy="21748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69" name="Oval 7"/>
          <p:cNvSpPr>
            <a:spLocks noChangeArrowheads="1"/>
          </p:cNvSpPr>
          <p:nvPr/>
        </p:nvSpPr>
        <p:spPr bwMode="auto">
          <a:xfrm>
            <a:off x="3016250" y="1154113"/>
            <a:ext cx="217488" cy="217487"/>
          </a:xfrm>
          <a:prstGeom prst="ellipse">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0" name="Oval 8"/>
          <p:cNvSpPr>
            <a:spLocks noChangeArrowheads="1"/>
          </p:cNvSpPr>
          <p:nvPr/>
        </p:nvSpPr>
        <p:spPr bwMode="auto">
          <a:xfrm>
            <a:off x="3017838" y="5473700"/>
            <a:ext cx="217487" cy="217488"/>
          </a:xfrm>
          <a:prstGeom prst="ellipse">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1" name="Oval 9"/>
          <p:cNvSpPr>
            <a:spLocks noChangeArrowheads="1"/>
          </p:cNvSpPr>
          <p:nvPr/>
        </p:nvSpPr>
        <p:spPr bwMode="auto">
          <a:xfrm>
            <a:off x="3017838" y="4752975"/>
            <a:ext cx="217487" cy="217488"/>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2" name="Oval 10"/>
          <p:cNvSpPr>
            <a:spLocks noChangeArrowheads="1"/>
          </p:cNvSpPr>
          <p:nvPr/>
        </p:nvSpPr>
        <p:spPr bwMode="auto">
          <a:xfrm>
            <a:off x="3017838" y="4032250"/>
            <a:ext cx="217487" cy="2174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3" name="Oval 11"/>
          <p:cNvSpPr>
            <a:spLocks noChangeArrowheads="1"/>
          </p:cNvSpPr>
          <p:nvPr/>
        </p:nvSpPr>
        <p:spPr bwMode="auto">
          <a:xfrm>
            <a:off x="4443413" y="3262313"/>
            <a:ext cx="287337" cy="287337"/>
          </a:xfrm>
          <a:prstGeom prst="ellipse">
            <a:avLst/>
          </a:prstGeom>
          <a:solidFill>
            <a:srgbClr val="FF6600"/>
          </a:solidFill>
          <a:ln w="127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4" name="Oval 12"/>
          <p:cNvSpPr>
            <a:spLocks noChangeArrowheads="1"/>
          </p:cNvSpPr>
          <p:nvPr/>
        </p:nvSpPr>
        <p:spPr bwMode="auto">
          <a:xfrm>
            <a:off x="4457700" y="2593975"/>
            <a:ext cx="217488" cy="217488"/>
          </a:xfrm>
          <a:prstGeom prst="ellipse">
            <a:avLst/>
          </a:prstGeom>
          <a:solidFill>
            <a:srgbClr val="99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5" name="Oval 13"/>
          <p:cNvSpPr>
            <a:spLocks noChangeArrowheads="1"/>
          </p:cNvSpPr>
          <p:nvPr/>
        </p:nvSpPr>
        <p:spPr bwMode="auto">
          <a:xfrm>
            <a:off x="4457700" y="1858963"/>
            <a:ext cx="217488" cy="217487"/>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6" name="Oval 14"/>
          <p:cNvSpPr>
            <a:spLocks noChangeArrowheads="1"/>
          </p:cNvSpPr>
          <p:nvPr/>
        </p:nvSpPr>
        <p:spPr bwMode="auto">
          <a:xfrm>
            <a:off x="4459288" y="5461000"/>
            <a:ext cx="217487" cy="217488"/>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7" name="Oval 15"/>
          <p:cNvSpPr>
            <a:spLocks noChangeArrowheads="1"/>
          </p:cNvSpPr>
          <p:nvPr/>
        </p:nvSpPr>
        <p:spPr bwMode="auto">
          <a:xfrm>
            <a:off x="4459288" y="4740275"/>
            <a:ext cx="217487" cy="217488"/>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8" name="Oval 16"/>
          <p:cNvSpPr>
            <a:spLocks noChangeArrowheads="1"/>
          </p:cNvSpPr>
          <p:nvPr/>
        </p:nvSpPr>
        <p:spPr bwMode="auto">
          <a:xfrm>
            <a:off x="4459288" y="4019550"/>
            <a:ext cx="217487" cy="217488"/>
          </a:xfrm>
          <a:prstGeom prst="ellipse">
            <a:avLst/>
          </a:prstGeom>
          <a:solidFill>
            <a:srgbClr val="99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79" name="Oval 17"/>
          <p:cNvSpPr>
            <a:spLocks noChangeArrowheads="1"/>
          </p:cNvSpPr>
          <p:nvPr/>
        </p:nvSpPr>
        <p:spPr bwMode="auto">
          <a:xfrm>
            <a:off x="5895975" y="3314700"/>
            <a:ext cx="217488" cy="217488"/>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0" name="Oval 18"/>
          <p:cNvSpPr>
            <a:spLocks noChangeArrowheads="1"/>
          </p:cNvSpPr>
          <p:nvPr/>
        </p:nvSpPr>
        <p:spPr bwMode="auto">
          <a:xfrm>
            <a:off x="5894388" y="2593975"/>
            <a:ext cx="217487" cy="2174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1" name="Oval 19"/>
          <p:cNvSpPr>
            <a:spLocks noChangeArrowheads="1"/>
          </p:cNvSpPr>
          <p:nvPr/>
        </p:nvSpPr>
        <p:spPr bwMode="auto">
          <a:xfrm>
            <a:off x="5894388" y="1858963"/>
            <a:ext cx="217487" cy="217487"/>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2" name="Oval 20"/>
          <p:cNvSpPr>
            <a:spLocks noChangeArrowheads="1"/>
          </p:cNvSpPr>
          <p:nvPr/>
        </p:nvSpPr>
        <p:spPr bwMode="auto">
          <a:xfrm>
            <a:off x="5895975" y="5461000"/>
            <a:ext cx="217488" cy="217488"/>
          </a:xfrm>
          <a:prstGeom prst="ellipse">
            <a:avLst/>
          </a:prstGeom>
          <a:solidFill>
            <a:srgbClr val="9933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3" name="Oval 21"/>
          <p:cNvSpPr>
            <a:spLocks noChangeArrowheads="1"/>
          </p:cNvSpPr>
          <p:nvPr/>
        </p:nvSpPr>
        <p:spPr bwMode="auto">
          <a:xfrm>
            <a:off x="5895975" y="4740275"/>
            <a:ext cx="217488" cy="217488"/>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4" name="Oval 22"/>
          <p:cNvSpPr>
            <a:spLocks noChangeArrowheads="1"/>
          </p:cNvSpPr>
          <p:nvPr/>
        </p:nvSpPr>
        <p:spPr bwMode="auto">
          <a:xfrm>
            <a:off x="5895975" y="4019550"/>
            <a:ext cx="217488" cy="2174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5" name="Oval 23"/>
          <p:cNvSpPr>
            <a:spLocks noChangeArrowheads="1"/>
          </p:cNvSpPr>
          <p:nvPr/>
        </p:nvSpPr>
        <p:spPr bwMode="auto">
          <a:xfrm>
            <a:off x="7304088" y="1139825"/>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6" name="Oval 24"/>
          <p:cNvSpPr>
            <a:spLocks noChangeArrowheads="1"/>
          </p:cNvSpPr>
          <p:nvPr/>
        </p:nvSpPr>
        <p:spPr bwMode="auto">
          <a:xfrm>
            <a:off x="7327900" y="3300413"/>
            <a:ext cx="217488" cy="217487"/>
          </a:xfrm>
          <a:prstGeom prst="ellipse">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7" name="Oval 25"/>
          <p:cNvSpPr>
            <a:spLocks noChangeArrowheads="1"/>
          </p:cNvSpPr>
          <p:nvPr/>
        </p:nvSpPr>
        <p:spPr bwMode="auto">
          <a:xfrm>
            <a:off x="7302500" y="2593975"/>
            <a:ext cx="217488" cy="21748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8" name="Oval 26"/>
          <p:cNvSpPr>
            <a:spLocks noChangeArrowheads="1"/>
          </p:cNvSpPr>
          <p:nvPr/>
        </p:nvSpPr>
        <p:spPr bwMode="auto">
          <a:xfrm>
            <a:off x="7305675" y="1857375"/>
            <a:ext cx="217488" cy="21748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89" name="Oval 27"/>
          <p:cNvSpPr>
            <a:spLocks noChangeArrowheads="1"/>
          </p:cNvSpPr>
          <p:nvPr/>
        </p:nvSpPr>
        <p:spPr bwMode="auto">
          <a:xfrm>
            <a:off x="7304088" y="5461000"/>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0" name="Oval 28"/>
          <p:cNvSpPr>
            <a:spLocks noChangeArrowheads="1"/>
          </p:cNvSpPr>
          <p:nvPr/>
        </p:nvSpPr>
        <p:spPr bwMode="auto">
          <a:xfrm>
            <a:off x="7307263" y="4738688"/>
            <a:ext cx="217487" cy="2174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1" name="Oval 29"/>
          <p:cNvSpPr>
            <a:spLocks noChangeArrowheads="1"/>
          </p:cNvSpPr>
          <p:nvPr/>
        </p:nvSpPr>
        <p:spPr bwMode="auto">
          <a:xfrm>
            <a:off x="7304088" y="4019550"/>
            <a:ext cx="217487" cy="21748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2" name="Oval 30"/>
          <p:cNvSpPr>
            <a:spLocks noChangeArrowheads="1"/>
          </p:cNvSpPr>
          <p:nvPr/>
        </p:nvSpPr>
        <p:spPr bwMode="auto">
          <a:xfrm>
            <a:off x="1576388" y="1139825"/>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3" name="Oval 31"/>
          <p:cNvSpPr>
            <a:spLocks noChangeArrowheads="1"/>
          </p:cNvSpPr>
          <p:nvPr/>
        </p:nvSpPr>
        <p:spPr bwMode="auto">
          <a:xfrm>
            <a:off x="136525" y="329882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4" name="Oval 32"/>
          <p:cNvSpPr>
            <a:spLocks noChangeArrowheads="1"/>
          </p:cNvSpPr>
          <p:nvPr/>
        </p:nvSpPr>
        <p:spPr bwMode="auto">
          <a:xfrm>
            <a:off x="136525" y="260667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5" name="Oval 33"/>
          <p:cNvSpPr>
            <a:spLocks noChangeArrowheads="1"/>
          </p:cNvSpPr>
          <p:nvPr/>
        </p:nvSpPr>
        <p:spPr bwMode="auto">
          <a:xfrm>
            <a:off x="136525" y="1871663"/>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6" name="Oval 34"/>
          <p:cNvSpPr>
            <a:spLocks noChangeArrowheads="1"/>
          </p:cNvSpPr>
          <p:nvPr/>
        </p:nvSpPr>
        <p:spPr bwMode="auto">
          <a:xfrm>
            <a:off x="136525" y="1154113"/>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7" name="Oval 35"/>
          <p:cNvSpPr>
            <a:spLocks noChangeArrowheads="1"/>
          </p:cNvSpPr>
          <p:nvPr/>
        </p:nvSpPr>
        <p:spPr bwMode="auto">
          <a:xfrm>
            <a:off x="138113" y="5473700"/>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8" name="Oval 36"/>
          <p:cNvSpPr>
            <a:spLocks noChangeArrowheads="1"/>
          </p:cNvSpPr>
          <p:nvPr/>
        </p:nvSpPr>
        <p:spPr bwMode="auto">
          <a:xfrm>
            <a:off x="138113" y="4752975"/>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599" name="Oval 37"/>
          <p:cNvSpPr>
            <a:spLocks noChangeArrowheads="1"/>
          </p:cNvSpPr>
          <p:nvPr/>
        </p:nvSpPr>
        <p:spPr bwMode="auto">
          <a:xfrm>
            <a:off x="138113" y="4032250"/>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0" name="Oval 38"/>
          <p:cNvSpPr>
            <a:spLocks noChangeArrowheads="1"/>
          </p:cNvSpPr>
          <p:nvPr/>
        </p:nvSpPr>
        <p:spPr bwMode="auto">
          <a:xfrm>
            <a:off x="1577975" y="3286125"/>
            <a:ext cx="217488" cy="217488"/>
          </a:xfrm>
          <a:prstGeom prst="ellipse">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1" name="Oval 39"/>
          <p:cNvSpPr>
            <a:spLocks noChangeArrowheads="1"/>
          </p:cNvSpPr>
          <p:nvPr/>
        </p:nvSpPr>
        <p:spPr bwMode="auto">
          <a:xfrm>
            <a:off x="1577975" y="2593975"/>
            <a:ext cx="217488" cy="21748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2" name="Oval 40"/>
          <p:cNvSpPr>
            <a:spLocks noChangeArrowheads="1"/>
          </p:cNvSpPr>
          <p:nvPr/>
        </p:nvSpPr>
        <p:spPr bwMode="auto">
          <a:xfrm>
            <a:off x="1581150" y="1857375"/>
            <a:ext cx="217488" cy="21748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3" name="Oval 41"/>
          <p:cNvSpPr>
            <a:spLocks noChangeArrowheads="1"/>
          </p:cNvSpPr>
          <p:nvPr/>
        </p:nvSpPr>
        <p:spPr bwMode="auto">
          <a:xfrm>
            <a:off x="1579563" y="5461000"/>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4" name="Oval 42"/>
          <p:cNvSpPr>
            <a:spLocks noChangeArrowheads="1"/>
          </p:cNvSpPr>
          <p:nvPr/>
        </p:nvSpPr>
        <p:spPr bwMode="auto">
          <a:xfrm>
            <a:off x="1582738" y="4738688"/>
            <a:ext cx="217487" cy="21748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5" name="Oval 43"/>
          <p:cNvSpPr>
            <a:spLocks noChangeArrowheads="1"/>
          </p:cNvSpPr>
          <p:nvPr/>
        </p:nvSpPr>
        <p:spPr bwMode="auto">
          <a:xfrm>
            <a:off x="1579563" y="4019550"/>
            <a:ext cx="217487" cy="21748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6" name="Oval 44"/>
          <p:cNvSpPr>
            <a:spLocks noChangeArrowheads="1"/>
          </p:cNvSpPr>
          <p:nvPr/>
        </p:nvSpPr>
        <p:spPr bwMode="auto">
          <a:xfrm>
            <a:off x="8778875" y="113982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7" name="Oval 45"/>
          <p:cNvSpPr>
            <a:spLocks noChangeArrowheads="1"/>
          </p:cNvSpPr>
          <p:nvPr/>
        </p:nvSpPr>
        <p:spPr bwMode="auto">
          <a:xfrm>
            <a:off x="8775700" y="3300413"/>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8" name="Oval 46"/>
          <p:cNvSpPr>
            <a:spLocks noChangeArrowheads="1"/>
          </p:cNvSpPr>
          <p:nvPr/>
        </p:nvSpPr>
        <p:spPr bwMode="auto">
          <a:xfrm>
            <a:off x="8777288" y="2593975"/>
            <a:ext cx="217487"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09" name="Oval 47"/>
          <p:cNvSpPr>
            <a:spLocks noChangeArrowheads="1"/>
          </p:cNvSpPr>
          <p:nvPr/>
        </p:nvSpPr>
        <p:spPr bwMode="auto">
          <a:xfrm>
            <a:off x="8777288" y="1858963"/>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0" name="Oval 48"/>
          <p:cNvSpPr>
            <a:spLocks noChangeArrowheads="1"/>
          </p:cNvSpPr>
          <p:nvPr/>
        </p:nvSpPr>
        <p:spPr bwMode="auto">
          <a:xfrm>
            <a:off x="8778875" y="5461000"/>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1" name="Oval 49"/>
          <p:cNvSpPr>
            <a:spLocks noChangeArrowheads="1"/>
          </p:cNvSpPr>
          <p:nvPr/>
        </p:nvSpPr>
        <p:spPr bwMode="auto">
          <a:xfrm>
            <a:off x="8778875" y="474027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2" name="Oval 50"/>
          <p:cNvSpPr>
            <a:spLocks noChangeArrowheads="1"/>
          </p:cNvSpPr>
          <p:nvPr/>
        </p:nvSpPr>
        <p:spPr bwMode="auto">
          <a:xfrm>
            <a:off x="8778875" y="4019550"/>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3" name="Oval 51"/>
          <p:cNvSpPr>
            <a:spLocks noChangeArrowheads="1"/>
          </p:cNvSpPr>
          <p:nvPr/>
        </p:nvSpPr>
        <p:spPr bwMode="auto">
          <a:xfrm>
            <a:off x="4456113" y="433388"/>
            <a:ext cx="217487" cy="217487"/>
          </a:xfrm>
          <a:prstGeom prst="ellipse">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4" name="Oval 52"/>
          <p:cNvSpPr>
            <a:spLocks noChangeArrowheads="1"/>
          </p:cNvSpPr>
          <p:nvPr/>
        </p:nvSpPr>
        <p:spPr bwMode="auto">
          <a:xfrm>
            <a:off x="5895975" y="433388"/>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5" name="Oval 53"/>
          <p:cNvSpPr>
            <a:spLocks noChangeArrowheads="1"/>
          </p:cNvSpPr>
          <p:nvPr/>
        </p:nvSpPr>
        <p:spPr bwMode="auto">
          <a:xfrm>
            <a:off x="3016250" y="44767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6" name="Oval 54"/>
          <p:cNvSpPr>
            <a:spLocks noChangeArrowheads="1"/>
          </p:cNvSpPr>
          <p:nvPr/>
        </p:nvSpPr>
        <p:spPr bwMode="auto">
          <a:xfrm>
            <a:off x="7304088" y="43338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7" name="Oval 55"/>
          <p:cNvSpPr>
            <a:spLocks noChangeArrowheads="1"/>
          </p:cNvSpPr>
          <p:nvPr/>
        </p:nvSpPr>
        <p:spPr bwMode="auto">
          <a:xfrm>
            <a:off x="1576388" y="43338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8" name="Oval 56"/>
          <p:cNvSpPr>
            <a:spLocks noChangeArrowheads="1"/>
          </p:cNvSpPr>
          <p:nvPr/>
        </p:nvSpPr>
        <p:spPr bwMode="auto">
          <a:xfrm>
            <a:off x="136525" y="447675"/>
            <a:ext cx="217488" cy="21748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19" name="Oval 57"/>
          <p:cNvSpPr>
            <a:spLocks noChangeArrowheads="1"/>
          </p:cNvSpPr>
          <p:nvPr/>
        </p:nvSpPr>
        <p:spPr bwMode="auto">
          <a:xfrm>
            <a:off x="8778875" y="433388"/>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0" name="Oval 58"/>
          <p:cNvSpPr>
            <a:spLocks noChangeArrowheads="1"/>
          </p:cNvSpPr>
          <p:nvPr/>
        </p:nvSpPr>
        <p:spPr bwMode="auto">
          <a:xfrm>
            <a:off x="3017838" y="620553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1" name="Oval 59"/>
          <p:cNvSpPr>
            <a:spLocks noChangeArrowheads="1"/>
          </p:cNvSpPr>
          <p:nvPr/>
        </p:nvSpPr>
        <p:spPr bwMode="auto">
          <a:xfrm>
            <a:off x="4459288" y="6192838"/>
            <a:ext cx="217487" cy="217487"/>
          </a:xfrm>
          <a:prstGeom prst="ellipse">
            <a:avLst/>
          </a:prstGeom>
          <a:solidFill>
            <a:srgbClr val="99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2" name="Oval 60"/>
          <p:cNvSpPr>
            <a:spLocks noChangeArrowheads="1"/>
          </p:cNvSpPr>
          <p:nvPr/>
        </p:nvSpPr>
        <p:spPr bwMode="auto">
          <a:xfrm>
            <a:off x="5895975" y="6192838"/>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3" name="Oval 61"/>
          <p:cNvSpPr>
            <a:spLocks noChangeArrowheads="1"/>
          </p:cNvSpPr>
          <p:nvPr/>
        </p:nvSpPr>
        <p:spPr bwMode="auto">
          <a:xfrm>
            <a:off x="7304088" y="619283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4" name="Oval 62"/>
          <p:cNvSpPr>
            <a:spLocks noChangeArrowheads="1"/>
          </p:cNvSpPr>
          <p:nvPr/>
        </p:nvSpPr>
        <p:spPr bwMode="auto">
          <a:xfrm>
            <a:off x="138113" y="620553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5" name="Oval 63"/>
          <p:cNvSpPr>
            <a:spLocks noChangeArrowheads="1"/>
          </p:cNvSpPr>
          <p:nvPr/>
        </p:nvSpPr>
        <p:spPr bwMode="auto">
          <a:xfrm>
            <a:off x="1579563" y="6192838"/>
            <a:ext cx="217487"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66626" name="Oval 64"/>
          <p:cNvSpPr>
            <a:spLocks noChangeArrowheads="1"/>
          </p:cNvSpPr>
          <p:nvPr/>
        </p:nvSpPr>
        <p:spPr bwMode="auto">
          <a:xfrm>
            <a:off x="8778875" y="6192838"/>
            <a:ext cx="217488" cy="217487"/>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b="0">
              <a:latin typeface="Arial" panose="020B0604020202020204" pitchFamily="34" charset="0"/>
              <a:ea typeface="宋体" panose="02010600030101010101" pitchFamily="2" charset="-122"/>
            </a:endParaRPr>
          </a:p>
        </p:txBody>
      </p:sp>
      <p:sp>
        <p:nvSpPr>
          <p:cNvPr id="47169" name="Line 65"/>
          <p:cNvSpPr>
            <a:spLocks noChangeShapeType="1"/>
          </p:cNvSpPr>
          <p:nvPr/>
        </p:nvSpPr>
        <p:spPr bwMode="auto">
          <a:xfrm>
            <a:off x="755650" y="3789363"/>
            <a:ext cx="7704138" cy="0"/>
          </a:xfrm>
          <a:prstGeom prst="line">
            <a:avLst/>
          </a:prstGeom>
          <a:noFill/>
          <a:ln w="3810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0" name="Line 66"/>
          <p:cNvSpPr>
            <a:spLocks noChangeShapeType="1"/>
          </p:cNvSpPr>
          <p:nvPr/>
        </p:nvSpPr>
        <p:spPr bwMode="auto">
          <a:xfrm>
            <a:off x="684213" y="3068638"/>
            <a:ext cx="7775575" cy="0"/>
          </a:xfrm>
          <a:prstGeom prst="line">
            <a:avLst/>
          </a:prstGeom>
          <a:noFill/>
          <a:ln w="38100">
            <a:solidFill>
              <a:srgbClr val="99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1" name="Line 67"/>
          <p:cNvSpPr>
            <a:spLocks noChangeShapeType="1"/>
          </p:cNvSpPr>
          <p:nvPr/>
        </p:nvSpPr>
        <p:spPr bwMode="auto">
          <a:xfrm>
            <a:off x="3851275" y="1196975"/>
            <a:ext cx="0" cy="5040313"/>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2" name="Line 68"/>
          <p:cNvSpPr>
            <a:spLocks noChangeShapeType="1"/>
          </p:cNvSpPr>
          <p:nvPr/>
        </p:nvSpPr>
        <p:spPr bwMode="auto">
          <a:xfrm>
            <a:off x="5292725" y="1196975"/>
            <a:ext cx="0" cy="5040313"/>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3" name="Line 69"/>
          <p:cNvSpPr>
            <a:spLocks noChangeShapeType="1"/>
          </p:cNvSpPr>
          <p:nvPr/>
        </p:nvSpPr>
        <p:spPr bwMode="auto">
          <a:xfrm>
            <a:off x="1042988" y="2708275"/>
            <a:ext cx="7416800" cy="0"/>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4" name="Line 70"/>
          <p:cNvSpPr>
            <a:spLocks noChangeShapeType="1"/>
          </p:cNvSpPr>
          <p:nvPr/>
        </p:nvSpPr>
        <p:spPr bwMode="auto">
          <a:xfrm>
            <a:off x="1042988" y="4149725"/>
            <a:ext cx="7416800" cy="0"/>
          </a:xfrm>
          <a:prstGeom prst="line">
            <a:avLst/>
          </a:prstGeom>
          <a:noFill/>
          <a:ln w="381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5" name="Line 71"/>
          <p:cNvSpPr>
            <a:spLocks noChangeShapeType="1"/>
          </p:cNvSpPr>
          <p:nvPr/>
        </p:nvSpPr>
        <p:spPr bwMode="auto">
          <a:xfrm flipH="1" flipV="1">
            <a:off x="4038600" y="525463"/>
            <a:ext cx="2879725" cy="580548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6" name="Line 72"/>
          <p:cNvSpPr>
            <a:spLocks noChangeShapeType="1"/>
          </p:cNvSpPr>
          <p:nvPr/>
        </p:nvSpPr>
        <p:spPr bwMode="auto">
          <a:xfrm flipH="1" flipV="1">
            <a:off x="2413000" y="908050"/>
            <a:ext cx="2879725" cy="5805488"/>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7" name="Line 73"/>
          <p:cNvSpPr>
            <a:spLocks noChangeShapeType="1"/>
          </p:cNvSpPr>
          <p:nvPr/>
        </p:nvSpPr>
        <p:spPr bwMode="auto">
          <a:xfrm flipV="1">
            <a:off x="2266950" y="655638"/>
            <a:ext cx="2808288" cy="554513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8" name="Line 74"/>
          <p:cNvSpPr>
            <a:spLocks noChangeShapeType="1"/>
          </p:cNvSpPr>
          <p:nvPr/>
        </p:nvSpPr>
        <p:spPr bwMode="auto">
          <a:xfrm flipV="1">
            <a:off x="3995738" y="836613"/>
            <a:ext cx="2808287" cy="5545137"/>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9" name="Line 75"/>
          <p:cNvSpPr>
            <a:spLocks noChangeShapeType="1"/>
          </p:cNvSpPr>
          <p:nvPr/>
        </p:nvSpPr>
        <p:spPr bwMode="auto">
          <a:xfrm>
            <a:off x="3059113" y="549275"/>
            <a:ext cx="5834062" cy="5688013"/>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0" name="Line 76"/>
          <p:cNvSpPr>
            <a:spLocks noChangeShapeType="1"/>
          </p:cNvSpPr>
          <p:nvPr/>
        </p:nvSpPr>
        <p:spPr bwMode="auto">
          <a:xfrm>
            <a:off x="755650" y="1141413"/>
            <a:ext cx="5834063" cy="5688012"/>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1" name="Line 77"/>
          <p:cNvSpPr>
            <a:spLocks noChangeShapeType="1"/>
          </p:cNvSpPr>
          <p:nvPr/>
        </p:nvSpPr>
        <p:spPr bwMode="auto">
          <a:xfrm flipH="1">
            <a:off x="250825" y="549275"/>
            <a:ext cx="5761038" cy="575945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2" name="Line 78"/>
          <p:cNvSpPr>
            <a:spLocks noChangeShapeType="1"/>
          </p:cNvSpPr>
          <p:nvPr/>
        </p:nvSpPr>
        <p:spPr bwMode="auto">
          <a:xfrm flipH="1">
            <a:off x="2916238" y="765175"/>
            <a:ext cx="5761037" cy="5759450"/>
          </a:xfrm>
          <a:prstGeom prst="line">
            <a:avLst/>
          </a:prstGeom>
          <a:noFill/>
          <a:ln w="381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3" name="Line 79"/>
          <p:cNvSpPr>
            <a:spLocks noChangeShapeType="1"/>
          </p:cNvSpPr>
          <p:nvPr/>
        </p:nvSpPr>
        <p:spPr bwMode="auto">
          <a:xfrm>
            <a:off x="1042988" y="2349500"/>
            <a:ext cx="7705725"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4" name="Line 80"/>
          <p:cNvSpPr>
            <a:spLocks noChangeShapeType="1"/>
          </p:cNvSpPr>
          <p:nvPr/>
        </p:nvSpPr>
        <p:spPr bwMode="auto">
          <a:xfrm>
            <a:off x="684213" y="4508500"/>
            <a:ext cx="7705725"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5" name="Line 81"/>
          <p:cNvSpPr>
            <a:spLocks noChangeShapeType="1"/>
          </p:cNvSpPr>
          <p:nvPr/>
        </p:nvSpPr>
        <p:spPr bwMode="auto">
          <a:xfrm flipH="1" flipV="1">
            <a:off x="3146425" y="765175"/>
            <a:ext cx="4392613" cy="3240088"/>
          </a:xfrm>
          <a:prstGeom prst="line">
            <a:avLst/>
          </a:prstGeom>
          <a:noFill/>
          <a:ln w="3810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6" name="Line 82"/>
          <p:cNvSpPr>
            <a:spLocks noChangeShapeType="1"/>
          </p:cNvSpPr>
          <p:nvPr/>
        </p:nvSpPr>
        <p:spPr bwMode="auto">
          <a:xfrm flipH="1" flipV="1">
            <a:off x="1462088" y="2752725"/>
            <a:ext cx="4392612" cy="3240088"/>
          </a:xfrm>
          <a:prstGeom prst="line">
            <a:avLst/>
          </a:prstGeom>
          <a:noFill/>
          <a:ln w="3810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7" name="Line 83"/>
          <p:cNvSpPr>
            <a:spLocks noChangeShapeType="1"/>
          </p:cNvSpPr>
          <p:nvPr/>
        </p:nvSpPr>
        <p:spPr bwMode="auto">
          <a:xfrm flipV="1">
            <a:off x="3348038" y="2824163"/>
            <a:ext cx="4176712" cy="3168650"/>
          </a:xfrm>
          <a:prstGeom prst="line">
            <a:avLst/>
          </a:prstGeom>
          <a:noFill/>
          <a:ln w="3810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8" name="Line 84"/>
          <p:cNvSpPr>
            <a:spLocks noChangeShapeType="1"/>
          </p:cNvSpPr>
          <p:nvPr/>
        </p:nvSpPr>
        <p:spPr bwMode="auto">
          <a:xfrm flipV="1">
            <a:off x="1619250" y="850900"/>
            <a:ext cx="4176713" cy="3168650"/>
          </a:xfrm>
          <a:prstGeom prst="line">
            <a:avLst/>
          </a:prstGeom>
          <a:noFill/>
          <a:ln w="38100">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7189" name="Group 85"/>
          <p:cNvGrpSpPr>
            <a:grpSpLocks/>
          </p:cNvGrpSpPr>
          <p:nvPr/>
        </p:nvGrpSpPr>
        <p:grpSpPr bwMode="auto">
          <a:xfrm>
            <a:off x="1042988" y="260350"/>
            <a:ext cx="7777162" cy="6229350"/>
            <a:chOff x="657" y="164"/>
            <a:chExt cx="4899" cy="3924"/>
          </a:xfrm>
        </p:grpSpPr>
        <p:sp>
          <p:nvSpPr>
            <p:cNvPr id="66652" name="Line 86"/>
            <p:cNvSpPr>
              <a:spLocks noChangeShapeType="1"/>
            </p:cNvSpPr>
            <p:nvPr/>
          </p:nvSpPr>
          <p:spPr bwMode="auto">
            <a:xfrm>
              <a:off x="1972" y="164"/>
              <a:ext cx="0" cy="3856"/>
            </a:xfrm>
            <a:prstGeom prst="line">
              <a:avLst/>
            </a:prstGeom>
            <a:noFill/>
            <a:ln w="381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3" name="Line 87"/>
            <p:cNvSpPr>
              <a:spLocks noChangeShapeType="1"/>
            </p:cNvSpPr>
            <p:nvPr/>
          </p:nvSpPr>
          <p:spPr bwMode="auto">
            <a:xfrm>
              <a:off x="3787" y="232"/>
              <a:ext cx="0" cy="3856"/>
            </a:xfrm>
            <a:prstGeom prst="line">
              <a:avLst/>
            </a:prstGeom>
            <a:noFill/>
            <a:ln w="381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4" name="Line 88"/>
            <p:cNvSpPr>
              <a:spLocks noChangeShapeType="1"/>
            </p:cNvSpPr>
            <p:nvPr/>
          </p:nvSpPr>
          <p:spPr bwMode="auto">
            <a:xfrm>
              <a:off x="657" y="1253"/>
              <a:ext cx="4899" cy="0"/>
            </a:xfrm>
            <a:prstGeom prst="line">
              <a:avLst/>
            </a:prstGeom>
            <a:noFill/>
            <a:ln w="381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55" name="Line 89"/>
            <p:cNvSpPr>
              <a:spLocks noChangeShapeType="1"/>
            </p:cNvSpPr>
            <p:nvPr/>
          </p:nvSpPr>
          <p:spPr bwMode="auto">
            <a:xfrm>
              <a:off x="657" y="3067"/>
              <a:ext cx="4899" cy="0"/>
            </a:xfrm>
            <a:prstGeom prst="line">
              <a:avLst/>
            </a:prstGeom>
            <a:noFill/>
            <a:ln w="381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194" name="Line 90"/>
          <p:cNvSpPr>
            <a:spLocks noChangeShapeType="1"/>
          </p:cNvSpPr>
          <p:nvPr/>
        </p:nvSpPr>
        <p:spPr bwMode="auto">
          <a:xfrm flipH="1" flipV="1">
            <a:off x="4614863" y="0"/>
            <a:ext cx="2951162" cy="57610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5" name="Line 91"/>
          <p:cNvSpPr>
            <a:spLocks noChangeShapeType="1"/>
          </p:cNvSpPr>
          <p:nvPr/>
        </p:nvSpPr>
        <p:spPr bwMode="auto">
          <a:xfrm flipH="1" flipV="1">
            <a:off x="1908175" y="1700213"/>
            <a:ext cx="2592388" cy="51577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6" name="Line 92"/>
          <p:cNvSpPr>
            <a:spLocks noChangeShapeType="1"/>
          </p:cNvSpPr>
          <p:nvPr/>
        </p:nvSpPr>
        <p:spPr bwMode="auto">
          <a:xfrm flipH="1">
            <a:off x="1533525" y="0"/>
            <a:ext cx="2967038" cy="59197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7" name="Line 93"/>
          <p:cNvSpPr>
            <a:spLocks noChangeShapeType="1"/>
          </p:cNvSpPr>
          <p:nvPr/>
        </p:nvSpPr>
        <p:spPr bwMode="auto">
          <a:xfrm flipH="1">
            <a:off x="4657725" y="1166813"/>
            <a:ext cx="2794000" cy="56911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47169"/>
                                        </p:tgtEl>
                                        <p:attrNameLst>
                                          <p:attrName>style.visibility</p:attrName>
                                        </p:attrNameLst>
                                      </p:cBhvr>
                                      <p:to>
                                        <p:strVal val="visible"/>
                                      </p:to>
                                    </p:set>
                                    <p:animEffect transition="in" filter="diamond(in)">
                                      <p:cBhvr>
                                        <p:cTn id="7" dur="2000"/>
                                        <p:tgtEl>
                                          <p:spTgt spid="47169"/>
                                        </p:tgtEl>
                                      </p:cBhvr>
                                    </p:animEffect>
                                  </p:childTnLst>
                                </p:cTn>
                              </p:par>
                              <p:par>
                                <p:cTn id="8" presetID="8" presetClass="entr" presetSubtype="16" fill="hold" nodeType="withEffect">
                                  <p:stCondLst>
                                    <p:cond delay="0"/>
                                  </p:stCondLst>
                                  <p:childTnLst>
                                    <p:set>
                                      <p:cBhvr>
                                        <p:cTn id="9" dur="1" fill="hold">
                                          <p:stCondLst>
                                            <p:cond delay="0"/>
                                          </p:stCondLst>
                                        </p:cTn>
                                        <p:tgtEl>
                                          <p:spTgt spid="47170"/>
                                        </p:tgtEl>
                                        <p:attrNameLst>
                                          <p:attrName>style.visibility</p:attrName>
                                        </p:attrNameLst>
                                      </p:cBhvr>
                                      <p:to>
                                        <p:strVal val="visible"/>
                                      </p:to>
                                    </p:set>
                                    <p:animEffect transition="in" filter="diamond(in)">
                                      <p:cBhvr>
                                        <p:cTn id="10" dur="2000"/>
                                        <p:tgtEl>
                                          <p:spTgt spid="4717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47173"/>
                                        </p:tgtEl>
                                        <p:attrNameLst>
                                          <p:attrName>style.visibility</p:attrName>
                                        </p:attrNameLst>
                                      </p:cBhvr>
                                      <p:to>
                                        <p:strVal val="visible"/>
                                      </p:to>
                                    </p:set>
                                    <p:animEffect transition="in" filter="diamond(in)">
                                      <p:cBhvr>
                                        <p:cTn id="15" dur="2000"/>
                                        <p:tgtEl>
                                          <p:spTgt spid="47173"/>
                                        </p:tgtEl>
                                      </p:cBhvr>
                                    </p:animEffect>
                                  </p:childTnLst>
                                </p:cTn>
                              </p:par>
                              <p:par>
                                <p:cTn id="16" presetID="8" presetClass="entr" presetSubtype="16" fill="hold" nodeType="withEffect">
                                  <p:stCondLst>
                                    <p:cond delay="0"/>
                                  </p:stCondLst>
                                  <p:childTnLst>
                                    <p:set>
                                      <p:cBhvr>
                                        <p:cTn id="17" dur="1" fill="hold">
                                          <p:stCondLst>
                                            <p:cond delay="0"/>
                                          </p:stCondLst>
                                        </p:cTn>
                                        <p:tgtEl>
                                          <p:spTgt spid="47174"/>
                                        </p:tgtEl>
                                        <p:attrNameLst>
                                          <p:attrName>style.visibility</p:attrName>
                                        </p:attrNameLst>
                                      </p:cBhvr>
                                      <p:to>
                                        <p:strVal val="visible"/>
                                      </p:to>
                                    </p:set>
                                    <p:animEffect transition="in" filter="diamond(in)">
                                      <p:cBhvr>
                                        <p:cTn id="18" dur="2000"/>
                                        <p:tgtEl>
                                          <p:spTgt spid="47174"/>
                                        </p:tgtEl>
                                      </p:cBhvr>
                                    </p:animEffect>
                                  </p:childTnLst>
                                </p:cTn>
                              </p:par>
                              <p:par>
                                <p:cTn id="19" presetID="8" presetClass="entr" presetSubtype="16" fill="hold" nodeType="withEffect">
                                  <p:stCondLst>
                                    <p:cond delay="0"/>
                                  </p:stCondLst>
                                  <p:childTnLst>
                                    <p:set>
                                      <p:cBhvr>
                                        <p:cTn id="20" dur="1" fill="hold">
                                          <p:stCondLst>
                                            <p:cond delay="0"/>
                                          </p:stCondLst>
                                        </p:cTn>
                                        <p:tgtEl>
                                          <p:spTgt spid="47172"/>
                                        </p:tgtEl>
                                        <p:attrNameLst>
                                          <p:attrName>style.visibility</p:attrName>
                                        </p:attrNameLst>
                                      </p:cBhvr>
                                      <p:to>
                                        <p:strVal val="visible"/>
                                      </p:to>
                                    </p:set>
                                    <p:animEffect transition="in" filter="diamond(in)">
                                      <p:cBhvr>
                                        <p:cTn id="21" dur="2000"/>
                                        <p:tgtEl>
                                          <p:spTgt spid="47172"/>
                                        </p:tgtEl>
                                      </p:cBhvr>
                                    </p:animEffect>
                                  </p:childTnLst>
                                </p:cTn>
                              </p:par>
                              <p:par>
                                <p:cTn id="22" presetID="8" presetClass="entr" presetSubtype="16" fill="hold" nodeType="withEffect">
                                  <p:stCondLst>
                                    <p:cond delay="0"/>
                                  </p:stCondLst>
                                  <p:childTnLst>
                                    <p:set>
                                      <p:cBhvr>
                                        <p:cTn id="23" dur="1" fill="hold">
                                          <p:stCondLst>
                                            <p:cond delay="0"/>
                                          </p:stCondLst>
                                        </p:cTn>
                                        <p:tgtEl>
                                          <p:spTgt spid="47171"/>
                                        </p:tgtEl>
                                        <p:attrNameLst>
                                          <p:attrName>style.visibility</p:attrName>
                                        </p:attrNameLst>
                                      </p:cBhvr>
                                      <p:to>
                                        <p:strVal val="visible"/>
                                      </p:to>
                                    </p:set>
                                    <p:animEffect transition="in" filter="diamond(in)">
                                      <p:cBhvr>
                                        <p:cTn id="24" dur="2000"/>
                                        <p:tgtEl>
                                          <p:spTgt spid="4717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nodeType="clickEffect">
                                  <p:stCondLst>
                                    <p:cond delay="0"/>
                                  </p:stCondLst>
                                  <p:childTnLst>
                                    <p:set>
                                      <p:cBhvr>
                                        <p:cTn id="28" dur="1" fill="hold">
                                          <p:stCondLst>
                                            <p:cond delay="0"/>
                                          </p:stCondLst>
                                        </p:cTn>
                                        <p:tgtEl>
                                          <p:spTgt spid="47176"/>
                                        </p:tgtEl>
                                        <p:attrNameLst>
                                          <p:attrName>style.visibility</p:attrName>
                                        </p:attrNameLst>
                                      </p:cBhvr>
                                      <p:to>
                                        <p:strVal val="visible"/>
                                      </p:to>
                                    </p:set>
                                    <p:animEffect transition="in" filter="diamond(in)">
                                      <p:cBhvr>
                                        <p:cTn id="29" dur="2000"/>
                                        <p:tgtEl>
                                          <p:spTgt spid="47176"/>
                                        </p:tgtEl>
                                      </p:cBhvr>
                                    </p:animEffect>
                                  </p:childTnLst>
                                </p:cTn>
                              </p:par>
                              <p:par>
                                <p:cTn id="30" presetID="8" presetClass="entr" presetSubtype="16" fill="hold" nodeType="withEffect">
                                  <p:stCondLst>
                                    <p:cond delay="0"/>
                                  </p:stCondLst>
                                  <p:childTnLst>
                                    <p:set>
                                      <p:cBhvr>
                                        <p:cTn id="31" dur="1" fill="hold">
                                          <p:stCondLst>
                                            <p:cond delay="0"/>
                                          </p:stCondLst>
                                        </p:cTn>
                                        <p:tgtEl>
                                          <p:spTgt spid="47175"/>
                                        </p:tgtEl>
                                        <p:attrNameLst>
                                          <p:attrName>style.visibility</p:attrName>
                                        </p:attrNameLst>
                                      </p:cBhvr>
                                      <p:to>
                                        <p:strVal val="visible"/>
                                      </p:to>
                                    </p:set>
                                    <p:animEffect transition="in" filter="diamond(in)">
                                      <p:cBhvr>
                                        <p:cTn id="32" dur="2000"/>
                                        <p:tgtEl>
                                          <p:spTgt spid="47175"/>
                                        </p:tgtEl>
                                      </p:cBhvr>
                                    </p:animEffect>
                                  </p:childTnLst>
                                </p:cTn>
                              </p:par>
                              <p:par>
                                <p:cTn id="33" presetID="8" presetClass="entr" presetSubtype="16" fill="hold" nodeType="withEffect">
                                  <p:stCondLst>
                                    <p:cond delay="0"/>
                                  </p:stCondLst>
                                  <p:childTnLst>
                                    <p:set>
                                      <p:cBhvr>
                                        <p:cTn id="34" dur="1" fill="hold">
                                          <p:stCondLst>
                                            <p:cond delay="0"/>
                                          </p:stCondLst>
                                        </p:cTn>
                                        <p:tgtEl>
                                          <p:spTgt spid="47177"/>
                                        </p:tgtEl>
                                        <p:attrNameLst>
                                          <p:attrName>style.visibility</p:attrName>
                                        </p:attrNameLst>
                                      </p:cBhvr>
                                      <p:to>
                                        <p:strVal val="visible"/>
                                      </p:to>
                                    </p:set>
                                    <p:animEffect transition="in" filter="diamond(in)">
                                      <p:cBhvr>
                                        <p:cTn id="35" dur="2000"/>
                                        <p:tgtEl>
                                          <p:spTgt spid="47177"/>
                                        </p:tgtEl>
                                      </p:cBhvr>
                                    </p:animEffect>
                                  </p:childTnLst>
                                </p:cTn>
                              </p:par>
                              <p:par>
                                <p:cTn id="36" presetID="8" presetClass="entr" presetSubtype="16" fill="hold" nodeType="withEffect">
                                  <p:stCondLst>
                                    <p:cond delay="0"/>
                                  </p:stCondLst>
                                  <p:childTnLst>
                                    <p:set>
                                      <p:cBhvr>
                                        <p:cTn id="37" dur="1" fill="hold">
                                          <p:stCondLst>
                                            <p:cond delay="0"/>
                                          </p:stCondLst>
                                        </p:cTn>
                                        <p:tgtEl>
                                          <p:spTgt spid="47178"/>
                                        </p:tgtEl>
                                        <p:attrNameLst>
                                          <p:attrName>style.visibility</p:attrName>
                                        </p:attrNameLst>
                                      </p:cBhvr>
                                      <p:to>
                                        <p:strVal val="visible"/>
                                      </p:to>
                                    </p:set>
                                    <p:animEffect transition="in" filter="diamond(in)">
                                      <p:cBhvr>
                                        <p:cTn id="38" dur="2000"/>
                                        <p:tgtEl>
                                          <p:spTgt spid="4717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nodeType="clickEffect">
                                  <p:stCondLst>
                                    <p:cond delay="0"/>
                                  </p:stCondLst>
                                  <p:childTnLst>
                                    <p:set>
                                      <p:cBhvr>
                                        <p:cTn id="42" dur="1" fill="hold">
                                          <p:stCondLst>
                                            <p:cond delay="0"/>
                                          </p:stCondLst>
                                        </p:cTn>
                                        <p:tgtEl>
                                          <p:spTgt spid="47180"/>
                                        </p:tgtEl>
                                        <p:attrNameLst>
                                          <p:attrName>style.visibility</p:attrName>
                                        </p:attrNameLst>
                                      </p:cBhvr>
                                      <p:to>
                                        <p:strVal val="visible"/>
                                      </p:to>
                                    </p:set>
                                    <p:animEffect transition="in" filter="diamond(in)">
                                      <p:cBhvr>
                                        <p:cTn id="43" dur="2000"/>
                                        <p:tgtEl>
                                          <p:spTgt spid="47180"/>
                                        </p:tgtEl>
                                      </p:cBhvr>
                                    </p:animEffect>
                                  </p:childTnLst>
                                </p:cTn>
                              </p:par>
                              <p:par>
                                <p:cTn id="44" presetID="8" presetClass="entr" presetSubtype="16" fill="hold" nodeType="withEffect">
                                  <p:stCondLst>
                                    <p:cond delay="0"/>
                                  </p:stCondLst>
                                  <p:childTnLst>
                                    <p:set>
                                      <p:cBhvr>
                                        <p:cTn id="45" dur="1" fill="hold">
                                          <p:stCondLst>
                                            <p:cond delay="0"/>
                                          </p:stCondLst>
                                        </p:cTn>
                                        <p:tgtEl>
                                          <p:spTgt spid="47181"/>
                                        </p:tgtEl>
                                        <p:attrNameLst>
                                          <p:attrName>style.visibility</p:attrName>
                                        </p:attrNameLst>
                                      </p:cBhvr>
                                      <p:to>
                                        <p:strVal val="visible"/>
                                      </p:to>
                                    </p:set>
                                    <p:animEffect transition="in" filter="diamond(in)">
                                      <p:cBhvr>
                                        <p:cTn id="46" dur="2000"/>
                                        <p:tgtEl>
                                          <p:spTgt spid="47181"/>
                                        </p:tgtEl>
                                      </p:cBhvr>
                                    </p:animEffect>
                                  </p:childTnLst>
                                </p:cTn>
                              </p:par>
                              <p:par>
                                <p:cTn id="47" presetID="8" presetClass="entr" presetSubtype="16" fill="hold" nodeType="withEffect">
                                  <p:stCondLst>
                                    <p:cond delay="0"/>
                                  </p:stCondLst>
                                  <p:childTnLst>
                                    <p:set>
                                      <p:cBhvr>
                                        <p:cTn id="48" dur="1" fill="hold">
                                          <p:stCondLst>
                                            <p:cond delay="0"/>
                                          </p:stCondLst>
                                        </p:cTn>
                                        <p:tgtEl>
                                          <p:spTgt spid="47182"/>
                                        </p:tgtEl>
                                        <p:attrNameLst>
                                          <p:attrName>style.visibility</p:attrName>
                                        </p:attrNameLst>
                                      </p:cBhvr>
                                      <p:to>
                                        <p:strVal val="visible"/>
                                      </p:to>
                                    </p:set>
                                    <p:animEffect transition="in" filter="diamond(in)">
                                      <p:cBhvr>
                                        <p:cTn id="49" dur="2000"/>
                                        <p:tgtEl>
                                          <p:spTgt spid="47182"/>
                                        </p:tgtEl>
                                      </p:cBhvr>
                                    </p:animEffect>
                                  </p:childTnLst>
                                </p:cTn>
                              </p:par>
                              <p:par>
                                <p:cTn id="50" presetID="8" presetClass="entr" presetSubtype="16" fill="hold" nodeType="withEffect">
                                  <p:stCondLst>
                                    <p:cond delay="0"/>
                                  </p:stCondLst>
                                  <p:childTnLst>
                                    <p:set>
                                      <p:cBhvr>
                                        <p:cTn id="51" dur="1" fill="hold">
                                          <p:stCondLst>
                                            <p:cond delay="0"/>
                                          </p:stCondLst>
                                        </p:cTn>
                                        <p:tgtEl>
                                          <p:spTgt spid="47179"/>
                                        </p:tgtEl>
                                        <p:attrNameLst>
                                          <p:attrName>style.visibility</p:attrName>
                                        </p:attrNameLst>
                                      </p:cBhvr>
                                      <p:to>
                                        <p:strVal val="visible"/>
                                      </p:to>
                                    </p:set>
                                    <p:animEffect transition="in" filter="diamond(in)">
                                      <p:cBhvr>
                                        <p:cTn id="52" dur="2000"/>
                                        <p:tgtEl>
                                          <p:spTgt spid="4717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ntr" presetSubtype="16" fill="hold" nodeType="clickEffect">
                                  <p:stCondLst>
                                    <p:cond delay="0"/>
                                  </p:stCondLst>
                                  <p:childTnLst>
                                    <p:set>
                                      <p:cBhvr>
                                        <p:cTn id="56" dur="1" fill="hold">
                                          <p:stCondLst>
                                            <p:cond delay="0"/>
                                          </p:stCondLst>
                                        </p:cTn>
                                        <p:tgtEl>
                                          <p:spTgt spid="47183"/>
                                        </p:tgtEl>
                                        <p:attrNameLst>
                                          <p:attrName>style.visibility</p:attrName>
                                        </p:attrNameLst>
                                      </p:cBhvr>
                                      <p:to>
                                        <p:strVal val="visible"/>
                                      </p:to>
                                    </p:set>
                                    <p:animEffect transition="in" filter="diamond(in)">
                                      <p:cBhvr>
                                        <p:cTn id="57" dur="2000"/>
                                        <p:tgtEl>
                                          <p:spTgt spid="47183"/>
                                        </p:tgtEl>
                                      </p:cBhvr>
                                    </p:animEffect>
                                  </p:childTnLst>
                                </p:cTn>
                              </p:par>
                              <p:par>
                                <p:cTn id="58" presetID="8" presetClass="entr" presetSubtype="16" fill="hold" nodeType="withEffect">
                                  <p:stCondLst>
                                    <p:cond delay="0"/>
                                  </p:stCondLst>
                                  <p:childTnLst>
                                    <p:set>
                                      <p:cBhvr>
                                        <p:cTn id="59" dur="1" fill="hold">
                                          <p:stCondLst>
                                            <p:cond delay="0"/>
                                          </p:stCondLst>
                                        </p:cTn>
                                        <p:tgtEl>
                                          <p:spTgt spid="47184"/>
                                        </p:tgtEl>
                                        <p:attrNameLst>
                                          <p:attrName>style.visibility</p:attrName>
                                        </p:attrNameLst>
                                      </p:cBhvr>
                                      <p:to>
                                        <p:strVal val="visible"/>
                                      </p:to>
                                    </p:set>
                                    <p:animEffect transition="in" filter="diamond(in)">
                                      <p:cBhvr>
                                        <p:cTn id="60" dur="2000"/>
                                        <p:tgtEl>
                                          <p:spTgt spid="4718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8" presetClass="entr" presetSubtype="16" fill="hold" nodeType="clickEffect">
                                  <p:stCondLst>
                                    <p:cond delay="0"/>
                                  </p:stCondLst>
                                  <p:childTnLst>
                                    <p:set>
                                      <p:cBhvr>
                                        <p:cTn id="64" dur="1" fill="hold">
                                          <p:stCondLst>
                                            <p:cond delay="0"/>
                                          </p:stCondLst>
                                        </p:cTn>
                                        <p:tgtEl>
                                          <p:spTgt spid="47189"/>
                                        </p:tgtEl>
                                        <p:attrNameLst>
                                          <p:attrName>style.visibility</p:attrName>
                                        </p:attrNameLst>
                                      </p:cBhvr>
                                      <p:to>
                                        <p:strVal val="visible"/>
                                      </p:to>
                                    </p:set>
                                    <p:animEffect transition="in" filter="diamond(in)">
                                      <p:cBhvr>
                                        <p:cTn id="65" dur="2000"/>
                                        <p:tgtEl>
                                          <p:spTgt spid="47189"/>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8" presetClass="entr" presetSubtype="16" fill="hold" nodeType="clickEffect">
                                  <p:stCondLst>
                                    <p:cond delay="0"/>
                                  </p:stCondLst>
                                  <p:childTnLst>
                                    <p:set>
                                      <p:cBhvr>
                                        <p:cTn id="69" dur="1" fill="hold">
                                          <p:stCondLst>
                                            <p:cond delay="0"/>
                                          </p:stCondLst>
                                        </p:cTn>
                                        <p:tgtEl>
                                          <p:spTgt spid="47188"/>
                                        </p:tgtEl>
                                        <p:attrNameLst>
                                          <p:attrName>style.visibility</p:attrName>
                                        </p:attrNameLst>
                                      </p:cBhvr>
                                      <p:to>
                                        <p:strVal val="visible"/>
                                      </p:to>
                                    </p:set>
                                    <p:animEffect transition="in" filter="diamond(in)">
                                      <p:cBhvr>
                                        <p:cTn id="70" dur="2000"/>
                                        <p:tgtEl>
                                          <p:spTgt spid="47188"/>
                                        </p:tgtEl>
                                      </p:cBhvr>
                                    </p:animEffect>
                                  </p:childTnLst>
                                </p:cTn>
                              </p:par>
                              <p:par>
                                <p:cTn id="71" presetID="8" presetClass="entr" presetSubtype="16" fill="hold" nodeType="withEffect">
                                  <p:stCondLst>
                                    <p:cond delay="0"/>
                                  </p:stCondLst>
                                  <p:childTnLst>
                                    <p:set>
                                      <p:cBhvr>
                                        <p:cTn id="72" dur="1" fill="hold">
                                          <p:stCondLst>
                                            <p:cond delay="0"/>
                                          </p:stCondLst>
                                        </p:cTn>
                                        <p:tgtEl>
                                          <p:spTgt spid="47187"/>
                                        </p:tgtEl>
                                        <p:attrNameLst>
                                          <p:attrName>style.visibility</p:attrName>
                                        </p:attrNameLst>
                                      </p:cBhvr>
                                      <p:to>
                                        <p:strVal val="visible"/>
                                      </p:to>
                                    </p:set>
                                    <p:animEffect transition="in" filter="diamond(in)">
                                      <p:cBhvr>
                                        <p:cTn id="73" dur="2000"/>
                                        <p:tgtEl>
                                          <p:spTgt spid="47187"/>
                                        </p:tgtEl>
                                      </p:cBhvr>
                                    </p:animEffect>
                                  </p:childTnLst>
                                </p:cTn>
                              </p:par>
                              <p:par>
                                <p:cTn id="74" presetID="8" presetClass="entr" presetSubtype="16" fill="hold" nodeType="withEffect">
                                  <p:stCondLst>
                                    <p:cond delay="0"/>
                                  </p:stCondLst>
                                  <p:childTnLst>
                                    <p:set>
                                      <p:cBhvr>
                                        <p:cTn id="75" dur="1" fill="hold">
                                          <p:stCondLst>
                                            <p:cond delay="0"/>
                                          </p:stCondLst>
                                        </p:cTn>
                                        <p:tgtEl>
                                          <p:spTgt spid="47185"/>
                                        </p:tgtEl>
                                        <p:attrNameLst>
                                          <p:attrName>style.visibility</p:attrName>
                                        </p:attrNameLst>
                                      </p:cBhvr>
                                      <p:to>
                                        <p:strVal val="visible"/>
                                      </p:to>
                                    </p:set>
                                    <p:animEffect transition="in" filter="diamond(in)">
                                      <p:cBhvr>
                                        <p:cTn id="76" dur="2000"/>
                                        <p:tgtEl>
                                          <p:spTgt spid="47185"/>
                                        </p:tgtEl>
                                      </p:cBhvr>
                                    </p:animEffect>
                                  </p:childTnLst>
                                </p:cTn>
                              </p:par>
                              <p:par>
                                <p:cTn id="77" presetID="8" presetClass="entr" presetSubtype="16" fill="hold" nodeType="withEffect">
                                  <p:stCondLst>
                                    <p:cond delay="0"/>
                                  </p:stCondLst>
                                  <p:childTnLst>
                                    <p:set>
                                      <p:cBhvr>
                                        <p:cTn id="78" dur="1" fill="hold">
                                          <p:stCondLst>
                                            <p:cond delay="0"/>
                                          </p:stCondLst>
                                        </p:cTn>
                                        <p:tgtEl>
                                          <p:spTgt spid="47186"/>
                                        </p:tgtEl>
                                        <p:attrNameLst>
                                          <p:attrName>style.visibility</p:attrName>
                                        </p:attrNameLst>
                                      </p:cBhvr>
                                      <p:to>
                                        <p:strVal val="visible"/>
                                      </p:to>
                                    </p:set>
                                    <p:animEffect transition="in" filter="diamond(in)">
                                      <p:cBhvr>
                                        <p:cTn id="79" dur="2000"/>
                                        <p:tgtEl>
                                          <p:spTgt spid="4718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8" presetClass="entr" presetSubtype="16" fill="hold" nodeType="clickEffect">
                                  <p:stCondLst>
                                    <p:cond delay="0"/>
                                  </p:stCondLst>
                                  <p:childTnLst>
                                    <p:set>
                                      <p:cBhvr>
                                        <p:cTn id="83" dur="1" fill="hold">
                                          <p:stCondLst>
                                            <p:cond delay="0"/>
                                          </p:stCondLst>
                                        </p:cTn>
                                        <p:tgtEl>
                                          <p:spTgt spid="47196"/>
                                        </p:tgtEl>
                                        <p:attrNameLst>
                                          <p:attrName>style.visibility</p:attrName>
                                        </p:attrNameLst>
                                      </p:cBhvr>
                                      <p:to>
                                        <p:strVal val="visible"/>
                                      </p:to>
                                    </p:set>
                                    <p:animEffect transition="in" filter="diamond(in)">
                                      <p:cBhvr>
                                        <p:cTn id="84" dur="2000"/>
                                        <p:tgtEl>
                                          <p:spTgt spid="47196"/>
                                        </p:tgtEl>
                                      </p:cBhvr>
                                    </p:animEffect>
                                  </p:childTnLst>
                                </p:cTn>
                              </p:par>
                              <p:par>
                                <p:cTn id="85" presetID="8" presetClass="entr" presetSubtype="16" fill="hold" nodeType="withEffect">
                                  <p:stCondLst>
                                    <p:cond delay="0"/>
                                  </p:stCondLst>
                                  <p:childTnLst>
                                    <p:set>
                                      <p:cBhvr>
                                        <p:cTn id="86" dur="1" fill="hold">
                                          <p:stCondLst>
                                            <p:cond delay="0"/>
                                          </p:stCondLst>
                                        </p:cTn>
                                        <p:tgtEl>
                                          <p:spTgt spid="47194"/>
                                        </p:tgtEl>
                                        <p:attrNameLst>
                                          <p:attrName>style.visibility</p:attrName>
                                        </p:attrNameLst>
                                      </p:cBhvr>
                                      <p:to>
                                        <p:strVal val="visible"/>
                                      </p:to>
                                    </p:set>
                                    <p:animEffect transition="in" filter="diamond(in)">
                                      <p:cBhvr>
                                        <p:cTn id="87" dur="2000"/>
                                        <p:tgtEl>
                                          <p:spTgt spid="47194"/>
                                        </p:tgtEl>
                                      </p:cBhvr>
                                    </p:animEffect>
                                  </p:childTnLst>
                                </p:cTn>
                              </p:par>
                              <p:par>
                                <p:cTn id="88" presetID="8" presetClass="entr" presetSubtype="16" fill="hold" nodeType="withEffect">
                                  <p:stCondLst>
                                    <p:cond delay="0"/>
                                  </p:stCondLst>
                                  <p:childTnLst>
                                    <p:set>
                                      <p:cBhvr>
                                        <p:cTn id="89" dur="1" fill="hold">
                                          <p:stCondLst>
                                            <p:cond delay="0"/>
                                          </p:stCondLst>
                                        </p:cTn>
                                        <p:tgtEl>
                                          <p:spTgt spid="47197"/>
                                        </p:tgtEl>
                                        <p:attrNameLst>
                                          <p:attrName>style.visibility</p:attrName>
                                        </p:attrNameLst>
                                      </p:cBhvr>
                                      <p:to>
                                        <p:strVal val="visible"/>
                                      </p:to>
                                    </p:set>
                                    <p:animEffect transition="in" filter="diamond(in)">
                                      <p:cBhvr>
                                        <p:cTn id="90" dur="2000"/>
                                        <p:tgtEl>
                                          <p:spTgt spid="47197"/>
                                        </p:tgtEl>
                                      </p:cBhvr>
                                    </p:animEffect>
                                  </p:childTnLst>
                                </p:cTn>
                              </p:par>
                              <p:par>
                                <p:cTn id="91" presetID="8" presetClass="entr" presetSubtype="16" fill="hold" nodeType="withEffect">
                                  <p:stCondLst>
                                    <p:cond delay="0"/>
                                  </p:stCondLst>
                                  <p:childTnLst>
                                    <p:set>
                                      <p:cBhvr>
                                        <p:cTn id="92" dur="1" fill="hold">
                                          <p:stCondLst>
                                            <p:cond delay="0"/>
                                          </p:stCondLst>
                                        </p:cTn>
                                        <p:tgtEl>
                                          <p:spTgt spid="47195"/>
                                        </p:tgtEl>
                                        <p:attrNameLst>
                                          <p:attrName>style.visibility</p:attrName>
                                        </p:attrNameLst>
                                      </p:cBhvr>
                                      <p:to>
                                        <p:strVal val="visible"/>
                                      </p:to>
                                    </p:set>
                                    <p:animEffect transition="in" filter="diamond(in)">
                                      <p:cBhvr>
                                        <p:cTn id="93" dur="2000"/>
                                        <p:tgtEl>
                                          <p:spTgt spid="47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5"/>
          <p:cNvSpPr>
            <a:spLocks noGrp="1"/>
          </p:cNvSpPr>
          <p:nvPr>
            <p:ph type="dt" sz="quarter" idx="4294967295"/>
          </p:nvPr>
        </p:nvSpPr>
        <p:spPr bwMode="auto">
          <a:xfrm>
            <a:off x="0" y="65373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fld id="{4DE7C6DE-502B-4F18-BDBF-2AC9D23AE3AE}" type="datetime1">
              <a:rPr lang="zh-CN" altLang="en-US" sz="1800" b="0">
                <a:solidFill>
                  <a:srgbClr val="FFFF66"/>
                </a:solidFill>
                <a:latin typeface="Arial" panose="020B0604020202020204" pitchFamily="34" charset="0"/>
                <a:ea typeface="宋体" panose="02010600030101010101" pitchFamily="2" charset="-122"/>
              </a:rPr>
              <a:pPr eaLnBrk="1" hangingPunct="1">
                <a:spcBef>
                  <a:spcPct val="0"/>
                </a:spcBef>
                <a:buFontTx/>
                <a:buNone/>
              </a:pPr>
              <a:t>2018-11-04</a:t>
            </a:fld>
            <a:endParaRPr lang="en-US" altLang="zh-CN" sz="1800" b="0">
              <a:solidFill>
                <a:srgbClr val="FFFF66"/>
              </a:solidFill>
              <a:latin typeface="Arial" panose="020B0604020202020204" pitchFamily="34" charset="0"/>
              <a:ea typeface="宋体" panose="02010600030101010101" pitchFamily="2" charset="-122"/>
            </a:endParaRPr>
          </a:p>
        </p:txBody>
      </p:sp>
      <p:grpSp>
        <p:nvGrpSpPr>
          <p:cNvPr id="67587" name="Group 2"/>
          <p:cNvGrpSpPr>
            <a:grpSpLocks/>
          </p:cNvGrpSpPr>
          <p:nvPr/>
        </p:nvGrpSpPr>
        <p:grpSpPr bwMode="auto">
          <a:xfrm>
            <a:off x="160338" y="128588"/>
            <a:ext cx="8875712" cy="6729412"/>
            <a:chOff x="27" y="81"/>
            <a:chExt cx="5591" cy="4239"/>
          </a:xfrm>
        </p:grpSpPr>
        <p:pic>
          <p:nvPicPr>
            <p:cNvPr id="675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 y="81"/>
              <a:ext cx="5591" cy="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Line 4"/>
            <p:cNvSpPr>
              <a:spLocks noChangeShapeType="1"/>
            </p:cNvSpPr>
            <p:nvPr/>
          </p:nvSpPr>
          <p:spPr bwMode="auto">
            <a:xfrm flipH="1" flipV="1">
              <a:off x="1202" y="1071"/>
              <a:ext cx="1633" cy="324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ChangeArrowheads="1"/>
          </p:cNvSpPr>
          <p:nvPr/>
        </p:nvSpPr>
        <p:spPr bwMode="auto">
          <a:xfrm>
            <a:off x="152400" y="766763"/>
            <a:ext cx="475138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sym typeface="Monotype Sorts"/>
              </a:rPr>
              <a:t> </a:t>
            </a:r>
            <a:r>
              <a:rPr lang="zh-CN" altLang="en-US">
                <a:latin typeface="微软雅黑" panose="020B0503020204020204" pitchFamily="34" charset="-122"/>
                <a:sym typeface="Monotype Sorts"/>
              </a:rPr>
              <a:t>二维斜格子的第一布里渊区</a:t>
            </a:r>
          </a:p>
        </p:txBody>
      </p:sp>
      <p:pic>
        <p:nvPicPr>
          <p:cNvPr id="68611" name="Picture 7" descr="XCH003_009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52563"/>
            <a:ext cx="67818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62"/>
          <p:cNvSpPr txBox="1">
            <a:spLocks noChangeArrowheads="1"/>
          </p:cNvSpPr>
          <p:nvPr/>
        </p:nvSpPr>
        <p:spPr bwMode="auto">
          <a:xfrm>
            <a:off x="1658938" y="5988050"/>
            <a:ext cx="62261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20000"/>
              </a:lnSpc>
              <a:spcBef>
                <a:spcPct val="50000"/>
              </a:spcBef>
              <a:buFontTx/>
              <a:buNone/>
            </a:pPr>
            <a:r>
              <a:rPr kumimoji="1" lang="en-US" altLang="zh-CN" sz="2400">
                <a:latin typeface="微软雅黑" panose="020B0503020204020204" pitchFamily="34" charset="-122"/>
              </a:rPr>
              <a:t>        </a:t>
            </a:r>
            <a:r>
              <a:rPr kumimoji="1" lang="zh-CN" altLang="en-US" sz="2800">
                <a:latin typeface="微软雅黑" panose="020B0503020204020204" pitchFamily="34" charset="-122"/>
              </a:rPr>
              <a:t>二维六角结构的布里渊区图示</a:t>
            </a:r>
            <a:endParaRPr kumimoji="1" lang="zh-CN" altLang="en-US" sz="2800">
              <a:latin typeface="微软雅黑" panose="020B0503020204020204" pitchFamily="34" charset="-122"/>
              <a:sym typeface="Symbol" panose="05050102010706020507" pitchFamily="18" charset="2"/>
            </a:endParaRPr>
          </a:p>
        </p:txBody>
      </p:sp>
      <p:grpSp>
        <p:nvGrpSpPr>
          <p:cNvPr id="41043" name="Group 83"/>
          <p:cNvGrpSpPr>
            <a:grpSpLocks/>
          </p:cNvGrpSpPr>
          <p:nvPr/>
        </p:nvGrpSpPr>
        <p:grpSpPr bwMode="auto">
          <a:xfrm>
            <a:off x="1763713" y="908050"/>
            <a:ext cx="5976937" cy="5078413"/>
            <a:chOff x="1111" y="164"/>
            <a:chExt cx="3765" cy="3199"/>
          </a:xfrm>
        </p:grpSpPr>
        <p:sp>
          <p:nvSpPr>
            <p:cNvPr id="69658" name="Rectangle 82"/>
            <p:cNvSpPr>
              <a:spLocks noChangeArrowheads="1"/>
            </p:cNvSpPr>
            <p:nvPr/>
          </p:nvSpPr>
          <p:spPr bwMode="auto">
            <a:xfrm>
              <a:off x="1111" y="300"/>
              <a:ext cx="3765" cy="294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69659" name="Group 2"/>
            <p:cNvGrpSpPr>
              <a:grpSpLocks/>
            </p:cNvGrpSpPr>
            <p:nvPr/>
          </p:nvGrpSpPr>
          <p:grpSpPr bwMode="auto">
            <a:xfrm>
              <a:off x="1572" y="598"/>
              <a:ext cx="2790" cy="2409"/>
              <a:chOff x="1572" y="689"/>
              <a:chExt cx="2790" cy="2409"/>
            </a:xfrm>
          </p:grpSpPr>
          <p:sp>
            <p:nvSpPr>
              <p:cNvPr id="69716" name="Oval 3"/>
              <p:cNvSpPr>
                <a:spLocks noChangeArrowheads="1"/>
              </p:cNvSpPr>
              <p:nvPr/>
            </p:nvSpPr>
            <p:spPr bwMode="auto">
              <a:xfrm>
                <a:off x="2262" y="689"/>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17" name="Oval 4"/>
              <p:cNvSpPr>
                <a:spLocks noChangeArrowheads="1"/>
              </p:cNvSpPr>
              <p:nvPr/>
            </p:nvSpPr>
            <p:spPr bwMode="auto">
              <a:xfrm>
                <a:off x="2931" y="1880"/>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18" name="Oval 5"/>
              <p:cNvSpPr>
                <a:spLocks noChangeArrowheads="1"/>
              </p:cNvSpPr>
              <p:nvPr/>
            </p:nvSpPr>
            <p:spPr bwMode="auto">
              <a:xfrm>
                <a:off x="2607" y="2468"/>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19" name="Oval 6"/>
              <p:cNvSpPr>
                <a:spLocks noChangeArrowheads="1"/>
              </p:cNvSpPr>
              <p:nvPr/>
            </p:nvSpPr>
            <p:spPr bwMode="auto">
              <a:xfrm>
                <a:off x="3279" y="2468"/>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0" name="Oval 7"/>
              <p:cNvSpPr>
                <a:spLocks noChangeArrowheads="1"/>
              </p:cNvSpPr>
              <p:nvPr/>
            </p:nvSpPr>
            <p:spPr bwMode="auto">
              <a:xfrm>
                <a:off x="2259" y="188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1" name="Oval 8"/>
              <p:cNvSpPr>
                <a:spLocks noChangeArrowheads="1"/>
              </p:cNvSpPr>
              <p:nvPr/>
            </p:nvSpPr>
            <p:spPr bwMode="auto">
              <a:xfrm>
                <a:off x="3624" y="188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2" name="Oval 9"/>
              <p:cNvSpPr>
                <a:spLocks noChangeArrowheads="1"/>
              </p:cNvSpPr>
              <p:nvPr/>
            </p:nvSpPr>
            <p:spPr bwMode="auto">
              <a:xfrm>
                <a:off x="1914" y="2459"/>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3" name="Oval 10"/>
              <p:cNvSpPr>
                <a:spLocks noChangeArrowheads="1"/>
              </p:cNvSpPr>
              <p:nvPr/>
            </p:nvSpPr>
            <p:spPr bwMode="auto">
              <a:xfrm>
                <a:off x="2598" y="128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4" name="Oval 11"/>
              <p:cNvSpPr>
                <a:spLocks noChangeArrowheads="1"/>
              </p:cNvSpPr>
              <p:nvPr/>
            </p:nvSpPr>
            <p:spPr bwMode="auto">
              <a:xfrm>
                <a:off x="3276" y="128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5" name="Oval 12"/>
              <p:cNvSpPr>
                <a:spLocks noChangeArrowheads="1"/>
              </p:cNvSpPr>
              <p:nvPr/>
            </p:nvSpPr>
            <p:spPr bwMode="auto">
              <a:xfrm>
                <a:off x="3969" y="128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6" name="Oval 13"/>
              <p:cNvSpPr>
                <a:spLocks noChangeArrowheads="1"/>
              </p:cNvSpPr>
              <p:nvPr/>
            </p:nvSpPr>
            <p:spPr bwMode="auto">
              <a:xfrm>
                <a:off x="3966" y="2477"/>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7" name="Oval 14"/>
              <p:cNvSpPr>
                <a:spLocks noChangeArrowheads="1"/>
              </p:cNvSpPr>
              <p:nvPr/>
            </p:nvSpPr>
            <p:spPr bwMode="auto">
              <a:xfrm>
                <a:off x="1572" y="188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8" name="Oval 15"/>
              <p:cNvSpPr>
                <a:spLocks noChangeArrowheads="1"/>
              </p:cNvSpPr>
              <p:nvPr/>
            </p:nvSpPr>
            <p:spPr bwMode="auto">
              <a:xfrm>
                <a:off x="1917" y="128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29" name="Oval 16"/>
              <p:cNvSpPr>
                <a:spLocks noChangeArrowheads="1"/>
              </p:cNvSpPr>
              <p:nvPr/>
            </p:nvSpPr>
            <p:spPr bwMode="auto">
              <a:xfrm>
                <a:off x="4314" y="188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30" name="Oval 17"/>
              <p:cNvSpPr>
                <a:spLocks noChangeArrowheads="1"/>
              </p:cNvSpPr>
              <p:nvPr/>
            </p:nvSpPr>
            <p:spPr bwMode="auto">
              <a:xfrm>
                <a:off x="3633" y="305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31" name="Oval 18"/>
              <p:cNvSpPr>
                <a:spLocks noChangeArrowheads="1"/>
              </p:cNvSpPr>
              <p:nvPr/>
            </p:nvSpPr>
            <p:spPr bwMode="auto">
              <a:xfrm>
                <a:off x="2940" y="305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32" name="Oval 19"/>
              <p:cNvSpPr>
                <a:spLocks noChangeArrowheads="1"/>
              </p:cNvSpPr>
              <p:nvPr/>
            </p:nvSpPr>
            <p:spPr bwMode="auto">
              <a:xfrm>
                <a:off x="2268" y="305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33" name="Oval 20"/>
              <p:cNvSpPr>
                <a:spLocks noChangeArrowheads="1"/>
              </p:cNvSpPr>
              <p:nvPr/>
            </p:nvSpPr>
            <p:spPr bwMode="auto">
              <a:xfrm>
                <a:off x="3621" y="689"/>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34" name="Oval 21"/>
              <p:cNvSpPr>
                <a:spLocks noChangeArrowheads="1"/>
              </p:cNvSpPr>
              <p:nvPr/>
            </p:nvSpPr>
            <p:spPr bwMode="auto">
              <a:xfrm>
                <a:off x="2949" y="6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69660" name="Group 22"/>
            <p:cNvGrpSpPr>
              <a:grpSpLocks/>
            </p:cNvGrpSpPr>
            <p:nvPr/>
          </p:nvGrpSpPr>
          <p:grpSpPr bwMode="auto">
            <a:xfrm>
              <a:off x="2579" y="1477"/>
              <a:ext cx="775" cy="657"/>
              <a:chOff x="385" y="300"/>
              <a:chExt cx="775" cy="657"/>
            </a:xfrm>
          </p:grpSpPr>
          <p:sp>
            <p:nvSpPr>
              <p:cNvPr id="69714" name="AutoShape 23"/>
              <p:cNvSpPr>
                <a:spLocks noChangeArrowheads="1"/>
              </p:cNvSpPr>
              <p:nvPr/>
            </p:nvSpPr>
            <p:spPr bwMode="auto">
              <a:xfrm rot="1800000">
                <a:off x="385" y="300"/>
                <a:ext cx="775" cy="657"/>
              </a:xfrm>
              <a:prstGeom prst="hexagon">
                <a:avLst>
                  <a:gd name="adj" fmla="val 29490"/>
                  <a:gd name="vf" fmla="val 115470"/>
                </a:avLst>
              </a:prstGeom>
              <a:solidFill>
                <a:srgbClr val="FFFF00">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15" name="Text Box 24"/>
              <p:cNvSpPr txBox="1">
                <a:spLocks noChangeArrowheads="1"/>
              </p:cNvSpPr>
              <p:nvPr/>
            </p:nvSpPr>
            <p:spPr bwMode="auto">
              <a:xfrm>
                <a:off x="682" y="636"/>
                <a:ext cx="240" cy="288"/>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1</a:t>
                </a:r>
              </a:p>
            </p:txBody>
          </p:sp>
        </p:grpSp>
        <p:grpSp>
          <p:nvGrpSpPr>
            <p:cNvPr id="69661" name="Group 25"/>
            <p:cNvGrpSpPr>
              <a:grpSpLocks/>
            </p:cNvGrpSpPr>
            <p:nvPr/>
          </p:nvGrpSpPr>
          <p:grpSpPr bwMode="auto">
            <a:xfrm>
              <a:off x="2349" y="1199"/>
              <a:ext cx="1234" cy="1199"/>
              <a:chOff x="2349" y="1300"/>
              <a:chExt cx="1234" cy="1199"/>
            </a:xfrm>
          </p:grpSpPr>
          <p:sp>
            <p:nvSpPr>
              <p:cNvPr id="69694" name="Text Box 26"/>
              <p:cNvSpPr txBox="1">
                <a:spLocks noChangeArrowheads="1"/>
              </p:cNvSpPr>
              <p:nvPr/>
            </p:nvSpPr>
            <p:spPr bwMode="auto">
              <a:xfrm>
                <a:off x="2808" y="1871"/>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endParaRPr kumimoji="1" lang="zh-CN" altLang="zh-CN" sz="2400">
                  <a:latin typeface="微软雅黑" panose="020B0503020204020204" pitchFamily="34" charset="-122"/>
                </a:endParaRPr>
              </a:p>
            </p:txBody>
          </p:sp>
          <p:sp>
            <p:nvSpPr>
              <p:cNvPr id="69695" name="Text Box 27"/>
              <p:cNvSpPr txBox="1">
                <a:spLocks noChangeArrowheads="1"/>
              </p:cNvSpPr>
              <p:nvPr/>
            </p:nvSpPr>
            <p:spPr bwMode="auto">
              <a:xfrm rot="1800000">
                <a:off x="2598" y="2141"/>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696" name="Text Box 28"/>
              <p:cNvSpPr txBox="1">
                <a:spLocks noChangeArrowheads="1"/>
              </p:cNvSpPr>
              <p:nvPr/>
            </p:nvSpPr>
            <p:spPr bwMode="auto">
              <a:xfrm rot="1800000">
                <a:off x="3069" y="1373"/>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697" name="Text Box 29"/>
              <p:cNvSpPr txBox="1">
                <a:spLocks noChangeArrowheads="1"/>
              </p:cNvSpPr>
              <p:nvPr/>
            </p:nvSpPr>
            <p:spPr bwMode="auto">
              <a:xfrm>
                <a:off x="3252" y="1757"/>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698" name="Text Box 30"/>
              <p:cNvSpPr txBox="1">
                <a:spLocks noChangeArrowheads="1"/>
              </p:cNvSpPr>
              <p:nvPr/>
            </p:nvSpPr>
            <p:spPr bwMode="auto">
              <a:xfrm>
                <a:off x="2376" y="176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699" name="Text Box 31"/>
              <p:cNvSpPr txBox="1">
                <a:spLocks noChangeArrowheads="1"/>
              </p:cNvSpPr>
              <p:nvPr/>
            </p:nvSpPr>
            <p:spPr bwMode="auto">
              <a:xfrm rot="-1800000">
                <a:off x="2589" y="1343"/>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700" name="Text Box 32"/>
              <p:cNvSpPr txBox="1">
                <a:spLocks noChangeArrowheads="1"/>
              </p:cNvSpPr>
              <p:nvPr/>
            </p:nvSpPr>
            <p:spPr bwMode="auto">
              <a:xfrm rot="-1800000">
                <a:off x="3042" y="21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Ⅱ</a:t>
                </a:r>
              </a:p>
            </p:txBody>
          </p:sp>
          <p:sp>
            <p:nvSpPr>
              <p:cNvPr id="69701" name="AutoShape 33"/>
              <p:cNvSpPr>
                <a:spLocks noChangeArrowheads="1"/>
              </p:cNvSpPr>
              <p:nvPr/>
            </p:nvSpPr>
            <p:spPr bwMode="auto">
              <a:xfrm rot="1740000">
                <a:off x="3021" y="1307"/>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2" name="AutoShape 34"/>
              <p:cNvSpPr>
                <a:spLocks noChangeArrowheads="1"/>
              </p:cNvSpPr>
              <p:nvPr/>
            </p:nvSpPr>
            <p:spPr bwMode="auto">
              <a:xfrm rot="5340000">
                <a:off x="2601" y="1346"/>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3" name="AutoShape 35"/>
              <p:cNvSpPr>
                <a:spLocks noChangeArrowheads="1"/>
              </p:cNvSpPr>
              <p:nvPr/>
            </p:nvSpPr>
            <p:spPr bwMode="auto">
              <a:xfrm rot="1740000">
                <a:off x="3018" y="1300"/>
                <a:ext cx="379" cy="340"/>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4" name="AutoShape 36"/>
              <p:cNvSpPr>
                <a:spLocks noChangeArrowheads="1"/>
              </p:cNvSpPr>
              <p:nvPr/>
            </p:nvSpPr>
            <p:spPr bwMode="auto">
              <a:xfrm rot="8940000">
                <a:off x="3029" y="2182"/>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5" name="AutoShape 37"/>
              <p:cNvSpPr>
                <a:spLocks noChangeArrowheads="1"/>
              </p:cNvSpPr>
              <p:nvPr/>
            </p:nvSpPr>
            <p:spPr bwMode="auto">
              <a:xfrm rot="-9060000">
                <a:off x="3204" y="1796"/>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6" name="AutoShape 38"/>
              <p:cNvSpPr>
                <a:spLocks noChangeArrowheads="1"/>
              </p:cNvSpPr>
              <p:nvPr/>
            </p:nvSpPr>
            <p:spPr bwMode="auto">
              <a:xfrm rot="1740000">
                <a:off x="2349" y="1702"/>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7" name="AutoShape 39"/>
              <p:cNvSpPr>
                <a:spLocks noChangeArrowheads="1"/>
              </p:cNvSpPr>
              <p:nvPr/>
            </p:nvSpPr>
            <p:spPr bwMode="auto">
              <a:xfrm rot="5340000">
                <a:off x="2601" y="2140"/>
                <a:ext cx="379" cy="317"/>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708" name="Text Box 40"/>
              <p:cNvSpPr txBox="1">
                <a:spLocks noChangeArrowheads="1"/>
              </p:cNvSpPr>
              <p:nvPr/>
            </p:nvSpPr>
            <p:spPr bwMode="auto">
              <a:xfrm rot="1800000">
                <a:off x="3076" y="138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sp>
            <p:nvSpPr>
              <p:cNvPr id="69709" name="Text Box 41"/>
              <p:cNvSpPr txBox="1">
                <a:spLocks noChangeArrowheads="1"/>
              </p:cNvSpPr>
              <p:nvPr/>
            </p:nvSpPr>
            <p:spPr bwMode="auto">
              <a:xfrm>
                <a:off x="3292" y="1771"/>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sp>
            <p:nvSpPr>
              <p:cNvPr id="69710" name="Text Box 42"/>
              <p:cNvSpPr txBox="1">
                <a:spLocks noChangeArrowheads="1"/>
              </p:cNvSpPr>
              <p:nvPr/>
            </p:nvSpPr>
            <p:spPr bwMode="auto">
              <a:xfrm>
                <a:off x="2419" y="176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sp>
            <p:nvSpPr>
              <p:cNvPr id="69711" name="Text Box 43"/>
              <p:cNvSpPr txBox="1">
                <a:spLocks noChangeArrowheads="1"/>
              </p:cNvSpPr>
              <p:nvPr/>
            </p:nvSpPr>
            <p:spPr bwMode="auto">
              <a:xfrm rot="-1800000">
                <a:off x="3085" y="2155"/>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sp>
            <p:nvSpPr>
              <p:cNvPr id="69712" name="Text Box 44"/>
              <p:cNvSpPr txBox="1">
                <a:spLocks noChangeArrowheads="1"/>
              </p:cNvSpPr>
              <p:nvPr/>
            </p:nvSpPr>
            <p:spPr bwMode="auto">
              <a:xfrm rot="-1800000">
                <a:off x="2632" y="1357"/>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sp>
            <p:nvSpPr>
              <p:cNvPr id="69713" name="Text Box 45"/>
              <p:cNvSpPr txBox="1">
                <a:spLocks noChangeArrowheads="1"/>
              </p:cNvSpPr>
              <p:nvPr/>
            </p:nvSpPr>
            <p:spPr bwMode="auto">
              <a:xfrm rot="1800000">
                <a:off x="2650" y="2143"/>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2</a:t>
                </a:r>
              </a:p>
            </p:txBody>
          </p:sp>
        </p:grpSp>
        <p:grpSp>
          <p:nvGrpSpPr>
            <p:cNvPr id="69662" name="Group 46"/>
            <p:cNvGrpSpPr>
              <a:grpSpLocks/>
            </p:cNvGrpSpPr>
            <p:nvPr/>
          </p:nvGrpSpPr>
          <p:grpSpPr bwMode="auto">
            <a:xfrm>
              <a:off x="2392" y="1178"/>
              <a:ext cx="1158" cy="1266"/>
              <a:chOff x="793" y="1279"/>
              <a:chExt cx="1158" cy="1266"/>
            </a:xfrm>
          </p:grpSpPr>
          <p:sp>
            <p:nvSpPr>
              <p:cNvPr id="69680" name="AutoShape 47"/>
              <p:cNvSpPr>
                <a:spLocks noChangeArrowheads="1"/>
              </p:cNvSpPr>
              <p:nvPr/>
            </p:nvSpPr>
            <p:spPr bwMode="auto">
              <a:xfrm rot="-7200000">
                <a:off x="1455" y="1568"/>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69681" name="Group 48"/>
              <p:cNvGrpSpPr>
                <a:grpSpLocks/>
              </p:cNvGrpSpPr>
              <p:nvPr/>
            </p:nvGrpSpPr>
            <p:grpSpPr bwMode="auto">
              <a:xfrm>
                <a:off x="793" y="1279"/>
                <a:ext cx="1158" cy="1266"/>
                <a:chOff x="2404" y="1279"/>
                <a:chExt cx="1158" cy="1266"/>
              </a:xfrm>
            </p:grpSpPr>
            <p:sp>
              <p:nvSpPr>
                <p:cNvPr id="69682" name="Line 49"/>
                <p:cNvSpPr>
                  <a:spLocks noChangeShapeType="1"/>
                </p:cNvSpPr>
                <p:nvPr/>
              </p:nvSpPr>
              <p:spPr bwMode="auto">
                <a:xfrm rot="3600000">
                  <a:off x="2124" y="2202"/>
                  <a:ext cx="68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58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83" name="AutoShape 50"/>
                <p:cNvSpPr>
                  <a:spLocks noChangeArrowheads="1"/>
                </p:cNvSpPr>
                <p:nvPr/>
              </p:nvSpPr>
              <p:spPr bwMode="auto">
                <a:xfrm>
                  <a:off x="2632" y="2305"/>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84" name="AutoShape 51"/>
                <p:cNvSpPr>
                  <a:spLocks noChangeArrowheads="1"/>
                </p:cNvSpPr>
                <p:nvPr/>
              </p:nvSpPr>
              <p:spPr bwMode="auto">
                <a:xfrm rot="3600000">
                  <a:off x="2230" y="2077"/>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85" name="AutoShape 52"/>
                <p:cNvSpPr>
                  <a:spLocks noChangeArrowheads="1"/>
                </p:cNvSpPr>
                <p:nvPr/>
              </p:nvSpPr>
              <p:spPr bwMode="auto">
                <a:xfrm rot="-3600000">
                  <a:off x="3055" y="2065"/>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86" name="AutoShape 53"/>
                <p:cNvSpPr>
                  <a:spLocks noChangeArrowheads="1"/>
                </p:cNvSpPr>
                <p:nvPr/>
              </p:nvSpPr>
              <p:spPr bwMode="auto">
                <a:xfrm rot="7200000">
                  <a:off x="2209" y="1558"/>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87" name="AutoShape 54"/>
                <p:cNvSpPr>
                  <a:spLocks noChangeArrowheads="1"/>
                </p:cNvSpPr>
                <p:nvPr/>
              </p:nvSpPr>
              <p:spPr bwMode="auto">
                <a:xfrm rot="10800000">
                  <a:off x="2632" y="1318"/>
                  <a:ext cx="672" cy="192"/>
                </a:xfrm>
                <a:prstGeom prst="triangle">
                  <a:avLst>
                    <a:gd name="adj" fmla="val 50000"/>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88" name="Text Box 55"/>
                <p:cNvSpPr txBox="1">
                  <a:spLocks noChangeArrowheads="1"/>
                </p:cNvSpPr>
                <p:nvPr/>
              </p:nvSpPr>
              <p:spPr bwMode="auto">
                <a:xfrm>
                  <a:off x="2872" y="2257"/>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sp>
              <p:nvSpPr>
                <p:cNvPr id="69689" name="Text Box 56"/>
                <p:cNvSpPr txBox="1">
                  <a:spLocks noChangeArrowheads="1"/>
                </p:cNvSpPr>
                <p:nvPr/>
              </p:nvSpPr>
              <p:spPr bwMode="auto">
                <a:xfrm>
                  <a:off x="2842" y="127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sp>
              <p:nvSpPr>
                <p:cNvPr id="69690" name="Text Box 57"/>
                <p:cNvSpPr txBox="1">
                  <a:spLocks noChangeArrowheads="1"/>
                </p:cNvSpPr>
                <p:nvPr/>
              </p:nvSpPr>
              <p:spPr bwMode="auto">
                <a:xfrm rot="3600000">
                  <a:off x="2455" y="205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sp>
              <p:nvSpPr>
                <p:cNvPr id="69691" name="Text Box 58"/>
                <p:cNvSpPr txBox="1">
                  <a:spLocks noChangeArrowheads="1"/>
                </p:cNvSpPr>
                <p:nvPr/>
              </p:nvSpPr>
              <p:spPr bwMode="auto">
                <a:xfrm rot="3600000">
                  <a:off x="3298" y="1543"/>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sp>
              <p:nvSpPr>
                <p:cNvPr id="69692" name="Text Box 59"/>
                <p:cNvSpPr txBox="1">
                  <a:spLocks noChangeArrowheads="1"/>
                </p:cNvSpPr>
                <p:nvPr/>
              </p:nvSpPr>
              <p:spPr bwMode="auto">
                <a:xfrm rot="-3600000">
                  <a:off x="3274" y="203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sp>
              <p:nvSpPr>
                <p:cNvPr id="69693" name="Text Box 60"/>
                <p:cNvSpPr txBox="1">
                  <a:spLocks noChangeArrowheads="1"/>
                </p:cNvSpPr>
                <p:nvPr/>
              </p:nvSpPr>
              <p:spPr bwMode="auto">
                <a:xfrm rot="-3600000">
                  <a:off x="2428" y="1495"/>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en-US" altLang="zh-CN" sz="2400">
                      <a:latin typeface="微软雅黑" panose="020B0503020204020204" pitchFamily="34" charset="-122"/>
                    </a:rPr>
                    <a:t>3</a:t>
                  </a:r>
                </a:p>
              </p:txBody>
            </p:sp>
          </p:grpSp>
        </p:grpSp>
        <p:grpSp>
          <p:nvGrpSpPr>
            <p:cNvPr id="69663" name="Group 63"/>
            <p:cNvGrpSpPr>
              <a:grpSpLocks/>
            </p:cNvGrpSpPr>
            <p:nvPr/>
          </p:nvGrpSpPr>
          <p:grpSpPr bwMode="auto">
            <a:xfrm>
              <a:off x="2628" y="436"/>
              <a:ext cx="681" cy="2729"/>
              <a:chOff x="2625" y="527"/>
              <a:chExt cx="681" cy="2729"/>
            </a:xfrm>
          </p:grpSpPr>
          <p:sp>
            <p:nvSpPr>
              <p:cNvPr id="69678" name="Line 64"/>
              <p:cNvSpPr>
                <a:spLocks noChangeShapeType="1"/>
              </p:cNvSpPr>
              <p:nvPr/>
            </p:nvSpPr>
            <p:spPr bwMode="auto">
              <a:xfrm rot="5400000">
                <a:off x="1265" y="1887"/>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9" name="Line 65"/>
              <p:cNvSpPr>
                <a:spLocks noChangeShapeType="1"/>
              </p:cNvSpPr>
              <p:nvPr/>
            </p:nvSpPr>
            <p:spPr bwMode="auto">
              <a:xfrm rot="5400000">
                <a:off x="1946" y="1896"/>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664" name="Group 66"/>
            <p:cNvGrpSpPr>
              <a:grpSpLocks/>
            </p:cNvGrpSpPr>
            <p:nvPr/>
          </p:nvGrpSpPr>
          <p:grpSpPr bwMode="auto">
            <a:xfrm>
              <a:off x="1429" y="1515"/>
              <a:ext cx="3056" cy="591"/>
              <a:chOff x="1432" y="1613"/>
              <a:chExt cx="3056" cy="591"/>
            </a:xfrm>
          </p:grpSpPr>
          <p:sp>
            <p:nvSpPr>
              <p:cNvPr id="69676" name="Line 67"/>
              <p:cNvSpPr>
                <a:spLocks noChangeShapeType="1"/>
              </p:cNvSpPr>
              <p:nvPr/>
            </p:nvSpPr>
            <p:spPr bwMode="auto">
              <a:xfrm rot="-1800000">
                <a:off x="1432" y="1613"/>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7" name="Line 68"/>
              <p:cNvSpPr>
                <a:spLocks noChangeShapeType="1"/>
              </p:cNvSpPr>
              <p:nvPr/>
            </p:nvSpPr>
            <p:spPr bwMode="auto">
              <a:xfrm rot="-1800000">
                <a:off x="1768" y="2204"/>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9665" name="Line 70"/>
            <p:cNvSpPr>
              <a:spLocks noChangeShapeType="1"/>
            </p:cNvSpPr>
            <p:nvPr/>
          </p:nvSpPr>
          <p:spPr bwMode="auto">
            <a:xfrm rot="1800000">
              <a:off x="1748" y="1493"/>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6" name="Line 71"/>
            <p:cNvSpPr>
              <a:spLocks noChangeShapeType="1"/>
            </p:cNvSpPr>
            <p:nvPr/>
          </p:nvSpPr>
          <p:spPr bwMode="auto">
            <a:xfrm rot="1800000">
              <a:off x="1357" y="2054"/>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9667" name="Group 72"/>
            <p:cNvGrpSpPr>
              <a:grpSpLocks/>
            </p:cNvGrpSpPr>
            <p:nvPr/>
          </p:nvGrpSpPr>
          <p:grpSpPr bwMode="auto">
            <a:xfrm>
              <a:off x="1528" y="1218"/>
              <a:ext cx="2774" cy="1179"/>
              <a:chOff x="1528" y="1312"/>
              <a:chExt cx="2774" cy="1179"/>
            </a:xfrm>
          </p:grpSpPr>
          <p:sp>
            <p:nvSpPr>
              <p:cNvPr id="69674" name="Line 73"/>
              <p:cNvSpPr>
                <a:spLocks noChangeShapeType="1"/>
              </p:cNvSpPr>
              <p:nvPr/>
            </p:nvSpPr>
            <p:spPr bwMode="auto">
              <a:xfrm>
                <a:off x="1582" y="2491"/>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5" name="Line 74"/>
              <p:cNvSpPr>
                <a:spLocks noChangeShapeType="1"/>
              </p:cNvSpPr>
              <p:nvPr/>
            </p:nvSpPr>
            <p:spPr bwMode="auto">
              <a:xfrm>
                <a:off x="1528" y="1312"/>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668" name="Group 75"/>
            <p:cNvGrpSpPr>
              <a:grpSpLocks/>
            </p:cNvGrpSpPr>
            <p:nvPr/>
          </p:nvGrpSpPr>
          <p:grpSpPr bwMode="auto">
            <a:xfrm>
              <a:off x="2358" y="320"/>
              <a:ext cx="1242" cy="2919"/>
              <a:chOff x="2395" y="344"/>
              <a:chExt cx="1242" cy="2919"/>
            </a:xfrm>
          </p:grpSpPr>
          <p:sp>
            <p:nvSpPr>
              <p:cNvPr id="69672" name="Line 76"/>
              <p:cNvSpPr>
                <a:spLocks noChangeShapeType="1"/>
              </p:cNvSpPr>
              <p:nvPr/>
            </p:nvSpPr>
            <p:spPr bwMode="auto">
              <a:xfrm rot="-3600000">
                <a:off x="2277" y="1903"/>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3" name="Line 77"/>
              <p:cNvSpPr>
                <a:spLocks noChangeShapeType="1"/>
              </p:cNvSpPr>
              <p:nvPr/>
            </p:nvSpPr>
            <p:spPr bwMode="auto">
              <a:xfrm rot="-3600000">
                <a:off x="1035" y="1704"/>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669" name="Group 78"/>
            <p:cNvGrpSpPr>
              <a:grpSpLocks/>
            </p:cNvGrpSpPr>
            <p:nvPr/>
          </p:nvGrpSpPr>
          <p:grpSpPr bwMode="auto">
            <a:xfrm>
              <a:off x="2396" y="164"/>
              <a:ext cx="1095" cy="3199"/>
              <a:chOff x="2443" y="335"/>
              <a:chExt cx="1095" cy="3199"/>
            </a:xfrm>
          </p:grpSpPr>
          <p:sp>
            <p:nvSpPr>
              <p:cNvPr id="69670" name="Line 79"/>
              <p:cNvSpPr>
                <a:spLocks noChangeShapeType="1"/>
              </p:cNvSpPr>
              <p:nvPr/>
            </p:nvSpPr>
            <p:spPr bwMode="auto">
              <a:xfrm rot="3600000">
                <a:off x="1083" y="2174"/>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1" name="Line 80"/>
              <p:cNvSpPr>
                <a:spLocks noChangeShapeType="1"/>
              </p:cNvSpPr>
              <p:nvPr/>
            </p:nvSpPr>
            <p:spPr bwMode="auto">
              <a:xfrm rot="3600000">
                <a:off x="2178" y="1695"/>
                <a:ext cx="2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41084" name="Group 124"/>
          <p:cNvGrpSpPr>
            <a:grpSpLocks/>
          </p:cNvGrpSpPr>
          <p:nvPr/>
        </p:nvGrpSpPr>
        <p:grpSpPr bwMode="auto">
          <a:xfrm>
            <a:off x="1763713" y="1123950"/>
            <a:ext cx="5976937" cy="4681538"/>
            <a:chOff x="1111" y="300"/>
            <a:chExt cx="3765" cy="2949"/>
          </a:xfrm>
        </p:grpSpPr>
        <p:grpSp>
          <p:nvGrpSpPr>
            <p:cNvPr id="69637" name="Group 123"/>
            <p:cNvGrpSpPr>
              <a:grpSpLocks/>
            </p:cNvGrpSpPr>
            <p:nvPr/>
          </p:nvGrpSpPr>
          <p:grpSpPr bwMode="auto">
            <a:xfrm>
              <a:off x="1111" y="300"/>
              <a:ext cx="3765" cy="2949"/>
              <a:chOff x="1111" y="300"/>
              <a:chExt cx="3765" cy="2949"/>
            </a:xfrm>
          </p:grpSpPr>
          <p:sp>
            <p:nvSpPr>
              <p:cNvPr id="69641" name="Rectangle 84"/>
              <p:cNvSpPr>
                <a:spLocks noChangeArrowheads="1"/>
              </p:cNvSpPr>
              <p:nvPr/>
            </p:nvSpPr>
            <p:spPr bwMode="auto">
              <a:xfrm>
                <a:off x="1111" y="300"/>
                <a:ext cx="3765" cy="2949"/>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2" name="Oval 104"/>
              <p:cNvSpPr>
                <a:spLocks noChangeArrowheads="1"/>
              </p:cNvSpPr>
              <p:nvPr/>
            </p:nvSpPr>
            <p:spPr bwMode="auto">
              <a:xfrm>
                <a:off x="2200" y="554"/>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3" name="Oval 105"/>
              <p:cNvSpPr>
                <a:spLocks noChangeArrowheads="1"/>
              </p:cNvSpPr>
              <p:nvPr/>
            </p:nvSpPr>
            <p:spPr bwMode="auto">
              <a:xfrm>
                <a:off x="2916" y="554"/>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4" name="Oval 106"/>
              <p:cNvSpPr>
                <a:spLocks noChangeArrowheads="1"/>
              </p:cNvSpPr>
              <p:nvPr/>
            </p:nvSpPr>
            <p:spPr bwMode="auto">
              <a:xfrm>
                <a:off x="3588" y="56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5" name="Oval 107"/>
              <p:cNvSpPr>
                <a:spLocks noChangeArrowheads="1"/>
              </p:cNvSpPr>
              <p:nvPr/>
            </p:nvSpPr>
            <p:spPr bwMode="auto">
              <a:xfrm>
                <a:off x="1873" y="115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6" name="Oval 108"/>
              <p:cNvSpPr>
                <a:spLocks noChangeArrowheads="1"/>
              </p:cNvSpPr>
              <p:nvPr/>
            </p:nvSpPr>
            <p:spPr bwMode="auto">
              <a:xfrm>
                <a:off x="2553" y="1135"/>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7" name="Oval 109"/>
              <p:cNvSpPr>
                <a:spLocks noChangeArrowheads="1"/>
              </p:cNvSpPr>
              <p:nvPr/>
            </p:nvSpPr>
            <p:spPr bwMode="auto">
              <a:xfrm>
                <a:off x="3234" y="1144"/>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8" name="Oval 110"/>
              <p:cNvSpPr>
                <a:spLocks noChangeArrowheads="1"/>
              </p:cNvSpPr>
              <p:nvPr/>
            </p:nvSpPr>
            <p:spPr bwMode="auto">
              <a:xfrm>
                <a:off x="3923" y="1144"/>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9" name="Oval 111"/>
              <p:cNvSpPr>
                <a:spLocks noChangeArrowheads="1"/>
              </p:cNvSpPr>
              <p:nvPr/>
            </p:nvSpPr>
            <p:spPr bwMode="auto">
              <a:xfrm>
                <a:off x="4268" y="174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0" name="Oval 112"/>
              <p:cNvSpPr>
                <a:spLocks noChangeArrowheads="1"/>
              </p:cNvSpPr>
              <p:nvPr/>
            </p:nvSpPr>
            <p:spPr bwMode="auto">
              <a:xfrm>
                <a:off x="3596" y="174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1" name="Oval 113"/>
              <p:cNvSpPr>
                <a:spLocks noChangeArrowheads="1"/>
              </p:cNvSpPr>
              <p:nvPr/>
            </p:nvSpPr>
            <p:spPr bwMode="auto">
              <a:xfrm>
                <a:off x="2880" y="1752"/>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2" name="Oval 114"/>
              <p:cNvSpPr>
                <a:spLocks noChangeArrowheads="1"/>
              </p:cNvSpPr>
              <p:nvPr/>
            </p:nvSpPr>
            <p:spPr bwMode="auto">
              <a:xfrm>
                <a:off x="2200" y="1752"/>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3" name="Oval 115"/>
              <p:cNvSpPr>
                <a:spLocks noChangeArrowheads="1"/>
              </p:cNvSpPr>
              <p:nvPr/>
            </p:nvSpPr>
            <p:spPr bwMode="auto">
              <a:xfrm>
                <a:off x="1519" y="1752"/>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4" name="Oval 116"/>
              <p:cNvSpPr>
                <a:spLocks noChangeArrowheads="1"/>
              </p:cNvSpPr>
              <p:nvPr/>
            </p:nvSpPr>
            <p:spPr bwMode="auto">
              <a:xfrm>
                <a:off x="1865" y="2332"/>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5" name="Oval 117"/>
              <p:cNvSpPr>
                <a:spLocks noChangeArrowheads="1"/>
              </p:cNvSpPr>
              <p:nvPr/>
            </p:nvSpPr>
            <p:spPr bwMode="auto">
              <a:xfrm>
                <a:off x="2545" y="2314"/>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6" name="Oval 118"/>
              <p:cNvSpPr>
                <a:spLocks noChangeArrowheads="1"/>
              </p:cNvSpPr>
              <p:nvPr/>
            </p:nvSpPr>
            <p:spPr bwMode="auto">
              <a:xfrm>
                <a:off x="3226" y="232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57" name="Oval 119"/>
              <p:cNvSpPr>
                <a:spLocks noChangeArrowheads="1"/>
              </p:cNvSpPr>
              <p:nvPr/>
            </p:nvSpPr>
            <p:spPr bwMode="auto">
              <a:xfrm>
                <a:off x="3915" y="232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69638" name="Oval 120"/>
            <p:cNvSpPr>
              <a:spLocks noChangeArrowheads="1"/>
            </p:cNvSpPr>
            <p:nvPr/>
          </p:nvSpPr>
          <p:spPr bwMode="auto">
            <a:xfrm>
              <a:off x="2200" y="291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39" name="Oval 121"/>
            <p:cNvSpPr>
              <a:spLocks noChangeArrowheads="1"/>
            </p:cNvSpPr>
            <p:nvPr/>
          </p:nvSpPr>
          <p:spPr bwMode="auto">
            <a:xfrm>
              <a:off x="2916" y="2913"/>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69640" name="Oval 122"/>
            <p:cNvSpPr>
              <a:spLocks noChangeArrowheads="1"/>
            </p:cNvSpPr>
            <p:nvPr/>
          </p:nvSpPr>
          <p:spPr bwMode="auto">
            <a:xfrm>
              <a:off x="3588" y="2922"/>
              <a:ext cx="136" cy="13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41084"/>
                                        </p:tgtEl>
                                        <p:attrNameLst>
                                          <p:attrName>style.visibility</p:attrName>
                                        </p:attrNameLst>
                                      </p:cBhvr>
                                      <p:to>
                                        <p:strVal val="visible"/>
                                      </p:to>
                                    </p:set>
                                    <p:animEffect transition="in" filter="strips(downLeft)">
                                      <p:cBhvr>
                                        <p:cTn id="7" dur="500"/>
                                        <p:tgtEl>
                                          <p:spTgt spid="41084"/>
                                        </p:tgtEl>
                                      </p:cBhvr>
                                    </p:animEffect>
                                  </p:childTnLst>
                                  <p:subTnLst>
                                    <p:set>
                                      <p:cBhvr override="childStyle">
                                        <p:cTn dur="1" fill="hold" display="0" masterRel="nextClick" afterEffect="1"/>
                                        <p:tgtEl>
                                          <p:spTgt spid="41084"/>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41043"/>
                                        </p:tgtEl>
                                        <p:attrNameLst>
                                          <p:attrName>style.visibility</p:attrName>
                                        </p:attrNameLst>
                                      </p:cBhvr>
                                      <p:to>
                                        <p:strVal val="visible"/>
                                      </p:to>
                                    </p:set>
                                    <p:animEffect transition="in" filter="diamond(in)">
                                      <p:cBhvr>
                                        <p:cTn id="12" dur="500"/>
                                        <p:tgtEl>
                                          <p:spTgt spid="4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Pict0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47788"/>
            <a:ext cx="6324600" cy="546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p:cNvSpPr>
            <a:spLocks noChangeArrowheads="1"/>
          </p:cNvSpPr>
          <p:nvPr/>
        </p:nvSpPr>
        <p:spPr bwMode="auto">
          <a:xfrm>
            <a:off x="0" y="738188"/>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sym typeface="Monotype Sorts"/>
              </a:rPr>
              <a:t>  </a:t>
            </a:r>
            <a:r>
              <a:rPr lang="zh-CN" altLang="en-US">
                <a:latin typeface="微软雅黑" panose="020B0503020204020204" pitchFamily="34" charset="-122"/>
                <a:sym typeface="Monotype Sorts"/>
              </a:rPr>
              <a:t>二维六方格子其它布里渊区的形成</a:t>
            </a:r>
            <a:r>
              <a:rPr lang="zh-CN" altLang="en-US" b="0">
                <a:latin typeface="微软雅黑" panose="020B0503020204020204" pitchFamily="34" charset="-122"/>
                <a:sym typeface="Monotype Sorts"/>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dissolve">
                                      <p:cBhvr>
                                        <p:cTn id="7" dur="500"/>
                                        <p:tgtEl>
                                          <p:spTgt spid="49155">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9154"/>
                                        </p:tgtEl>
                                        <p:attrNameLst>
                                          <p:attrName>style.visibility</p:attrName>
                                        </p:attrNameLst>
                                      </p:cBhvr>
                                      <p:to>
                                        <p:strVal val="visible"/>
                                      </p:to>
                                    </p:set>
                                    <p:animEffect transition="in" filter="dissolve">
                                      <p:cBhvr>
                                        <p:cTn id="11" dur="500"/>
                                        <p:tgtEl>
                                          <p:spTgt spid="49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utoUpdateAnimBg="0"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descr="Pict0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6324600"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5"/>
          <p:cNvSpPr>
            <a:spLocks noChangeArrowheads="1"/>
          </p:cNvSpPr>
          <p:nvPr/>
        </p:nvSpPr>
        <p:spPr bwMode="auto">
          <a:xfrm>
            <a:off x="0" y="746125"/>
            <a:ext cx="9144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sym typeface="Monotype Sorts"/>
              </a:rPr>
              <a:t>  </a:t>
            </a:r>
            <a:r>
              <a:rPr lang="zh-CN" altLang="en-US">
                <a:latin typeface="微软雅黑" panose="020B0503020204020204" pitchFamily="34" charset="-122"/>
                <a:sym typeface="Monotype Sorts"/>
              </a:rPr>
              <a:t>二维六方格子其它布里渊区的形状</a:t>
            </a:r>
            <a:endParaRPr lang="zh-CN" altLang="en-US" b="0">
              <a:latin typeface="微软雅黑" panose="020B0503020204020204" pitchFamily="34" charset="-122"/>
              <a:sym typeface="Monotype Sorts"/>
            </a:endParaRPr>
          </a:p>
        </p:txBody>
      </p:sp>
      <p:sp>
        <p:nvSpPr>
          <p:cNvPr id="71684" name="Rectangle 7"/>
          <p:cNvSpPr>
            <a:spLocks noChangeArrowheads="1"/>
          </p:cNvSpPr>
          <p:nvPr/>
        </p:nvSpPr>
        <p:spPr bwMode="auto">
          <a:xfrm>
            <a:off x="76200" y="2117725"/>
            <a:ext cx="2286000"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nSpc>
                <a:spcPct val="140000"/>
              </a:lnSpc>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每个布里渊区经过适当的平移之后和第一布里渊区重合</a:t>
            </a:r>
            <a:r>
              <a:rPr lang="zh-CN" altLang="en-US" b="0">
                <a:latin typeface="微软雅黑" panose="020B0503020204020204" pitchFamily="34" charset="-122"/>
              </a:rPr>
              <a: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457200" y="955675"/>
            <a:ext cx="8229600" cy="685800"/>
          </a:xfrm>
          <a:effectLst>
            <a:prstShdw prst="shdw17" dist="17961" dir="13500000">
              <a:srgbClr val="7A997A"/>
            </a:prstShdw>
          </a:effectLst>
        </p:spPr>
        <p:txBody>
          <a:bodyPr/>
          <a:lstStyle/>
          <a:p>
            <a:pPr eaLnBrk="1" hangingPunct="1">
              <a:defRPr/>
            </a:pPr>
            <a:r>
              <a:rPr lang="zh-CN" altLang="en-US" sz="3200" dirty="0" smtClean="0">
                <a:latin typeface="微软雅黑" panose="020B0503020204020204" pitchFamily="34" charset="-122"/>
              </a:rPr>
              <a:t>面心立方晶格第一布里渊区</a:t>
            </a:r>
          </a:p>
        </p:txBody>
      </p:sp>
      <p:sp>
        <p:nvSpPr>
          <p:cNvPr id="5125" name="Rectangle 3"/>
          <p:cNvSpPr>
            <a:spLocks noGrp="1" noChangeArrowheads="1"/>
          </p:cNvSpPr>
          <p:nvPr>
            <p:ph idx="1"/>
          </p:nvPr>
        </p:nvSpPr>
        <p:spPr>
          <a:xfrm>
            <a:off x="468313" y="2005013"/>
            <a:ext cx="4598987" cy="4357687"/>
          </a:xfrm>
        </p:spPr>
        <p:txBody>
          <a:bodyPr/>
          <a:lstStyle/>
          <a:p>
            <a:pPr eaLnBrk="1" hangingPunct="1">
              <a:buFontTx/>
              <a:buNone/>
              <a:defRPr/>
            </a:pPr>
            <a:r>
              <a:rPr lang="en-US" altLang="zh-CN" sz="2800" dirty="0" smtClean="0">
                <a:latin typeface="微软雅黑" panose="020B0503020204020204" pitchFamily="34" charset="-122"/>
              </a:rPr>
              <a:t>    </a:t>
            </a:r>
            <a:r>
              <a:rPr lang="zh-CN" altLang="en-US" sz="2800" dirty="0" smtClean="0">
                <a:latin typeface="微软雅黑" panose="020B0503020204020204" pitchFamily="34" charset="-122"/>
              </a:rPr>
              <a:t>面心立方晶格的倒格子是体心立方结构，以任一倒格点为原点，共有八个最近邻，即八个中垂面，围成一个八面体，但其六个顶角却被对应于六个次近邻倒格点的中垂面所截。，故其第一布里渊区是十四面体。</a:t>
            </a:r>
          </a:p>
        </p:txBody>
      </p:sp>
      <p:sp>
        <p:nvSpPr>
          <p:cNvPr id="72708" name="Rectangle 127"/>
          <p:cNvSpPr>
            <a:spLocks noChangeArrowheads="1"/>
          </p:cNvSpPr>
          <p:nvPr/>
        </p:nvSpPr>
        <p:spPr bwMode="auto">
          <a:xfrm>
            <a:off x="5219700" y="2149475"/>
            <a:ext cx="3673475" cy="36004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37930" name="Group 42"/>
          <p:cNvGrpSpPr>
            <a:grpSpLocks/>
          </p:cNvGrpSpPr>
          <p:nvPr/>
        </p:nvGrpSpPr>
        <p:grpSpPr bwMode="auto">
          <a:xfrm>
            <a:off x="5219700" y="2149475"/>
            <a:ext cx="3598863" cy="3600450"/>
            <a:chOff x="3198" y="1344"/>
            <a:chExt cx="2267" cy="2268"/>
          </a:xfrm>
        </p:grpSpPr>
        <p:sp>
          <p:nvSpPr>
            <p:cNvPr id="72777" name="Rectangle 41"/>
            <p:cNvSpPr>
              <a:spLocks noChangeArrowheads="1"/>
            </p:cNvSpPr>
            <p:nvPr/>
          </p:nvSpPr>
          <p:spPr bwMode="auto">
            <a:xfrm>
              <a:off x="3198" y="1344"/>
              <a:ext cx="2267" cy="226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72778" name="Group 4"/>
            <p:cNvGrpSpPr>
              <a:grpSpLocks/>
            </p:cNvGrpSpPr>
            <p:nvPr/>
          </p:nvGrpSpPr>
          <p:grpSpPr bwMode="auto">
            <a:xfrm>
              <a:off x="3408" y="1584"/>
              <a:ext cx="1790" cy="1736"/>
              <a:chOff x="3408" y="1584"/>
              <a:chExt cx="1790" cy="1736"/>
            </a:xfrm>
          </p:grpSpPr>
          <p:grpSp>
            <p:nvGrpSpPr>
              <p:cNvPr id="72779" name="Group 5"/>
              <p:cNvGrpSpPr>
                <a:grpSpLocks/>
              </p:cNvGrpSpPr>
              <p:nvPr/>
            </p:nvGrpSpPr>
            <p:grpSpPr bwMode="auto">
              <a:xfrm>
                <a:off x="3444" y="1620"/>
                <a:ext cx="1728" cy="1686"/>
                <a:chOff x="3060" y="9087"/>
                <a:chExt cx="4520" cy="4535"/>
              </a:xfrm>
            </p:grpSpPr>
            <p:sp>
              <p:nvSpPr>
                <p:cNvPr id="72811" name="AutoShape 6"/>
                <p:cNvSpPr>
                  <a:spLocks noChangeArrowheads="1"/>
                </p:cNvSpPr>
                <p:nvPr/>
              </p:nvSpPr>
              <p:spPr bwMode="auto">
                <a:xfrm>
                  <a:off x="3062" y="9087"/>
                  <a:ext cx="4503" cy="4535"/>
                </a:xfrm>
                <a:prstGeom prst="cube">
                  <a:avLst>
                    <a:gd name="adj" fmla="val 25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812" name="Line 7"/>
                <p:cNvSpPr>
                  <a:spLocks noChangeShapeType="1"/>
                </p:cNvSpPr>
                <p:nvPr/>
              </p:nvSpPr>
              <p:spPr bwMode="auto">
                <a:xfrm>
                  <a:off x="4186" y="9087"/>
                  <a:ext cx="0" cy="34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3" name="Line 8"/>
                <p:cNvSpPr>
                  <a:spLocks noChangeShapeType="1"/>
                </p:cNvSpPr>
                <p:nvPr/>
              </p:nvSpPr>
              <p:spPr bwMode="auto">
                <a:xfrm flipH="1">
                  <a:off x="4171" y="12487"/>
                  <a:ext cx="34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4" name="Line 9"/>
                <p:cNvSpPr>
                  <a:spLocks noChangeShapeType="1"/>
                </p:cNvSpPr>
                <p:nvPr/>
              </p:nvSpPr>
              <p:spPr bwMode="auto">
                <a:xfrm rot="21480000" flipH="1">
                  <a:off x="3060" y="12493"/>
                  <a:ext cx="1158" cy="10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2780" name="Oval 10"/>
              <p:cNvSpPr>
                <a:spLocks noChangeArrowheads="1"/>
              </p:cNvSpPr>
              <p:nvPr/>
            </p:nvSpPr>
            <p:spPr bwMode="auto">
              <a:xfrm>
                <a:off x="3408" y="2009"/>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1" name="Oval 11"/>
              <p:cNvSpPr>
                <a:spLocks noChangeArrowheads="1"/>
              </p:cNvSpPr>
              <p:nvPr/>
            </p:nvSpPr>
            <p:spPr bwMode="auto">
              <a:xfrm>
                <a:off x="3840" y="1584"/>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2" name="Oval 12"/>
              <p:cNvSpPr>
                <a:spLocks noChangeArrowheads="1"/>
              </p:cNvSpPr>
              <p:nvPr/>
            </p:nvSpPr>
            <p:spPr bwMode="auto">
              <a:xfrm>
                <a:off x="3414" y="3252"/>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3" name="Oval 13"/>
              <p:cNvSpPr>
                <a:spLocks noChangeArrowheads="1"/>
              </p:cNvSpPr>
              <p:nvPr/>
            </p:nvSpPr>
            <p:spPr bwMode="auto">
              <a:xfrm>
                <a:off x="3846" y="2840"/>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4" name="Oval 14"/>
              <p:cNvSpPr>
                <a:spLocks noChangeArrowheads="1"/>
              </p:cNvSpPr>
              <p:nvPr/>
            </p:nvSpPr>
            <p:spPr bwMode="auto">
              <a:xfrm>
                <a:off x="4716" y="3250"/>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5" name="Oval 15"/>
              <p:cNvSpPr>
                <a:spLocks noChangeArrowheads="1"/>
              </p:cNvSpPr>
              <p:nvPr/>
            </p:nvSpPr>
            <p:spPr bwMode="auto">
              <a:xfrm>
                <a:off x="4708" y="2007"/>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6" name="Oval 16"/>
              <p:cNvSpPr>
                <a:spLocks noChangeArrowheads="1"/>
              </p:cNvSpPr>
              <p:nvPr/>
            </p:nvSpPr>
            <p:spPr bwMode="auto">
              <a:xfrm>
                <a:off x="5130" y="1594"/>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87" name="Oval 17"/>
              <p:cNvSpPr>
                <a:spLocks noChangeArrowheads="1"/>
              </p:cNvSpPr>
              <p:nvPr/>
            </p:nvSpPr>
            <p:spPr bwMode="auto">
              <a:xfrm>
                <a:off x="5128" y="2845"/>
                <a:ext cx="68" cy="68"/>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72788" name="Group 18"/>
              <p:cNvGrpSpPr>
                <a:grpSpLocks/>
              </p:cNvGrpSpPr>
              <p:nvPr/>
            </p:nvGrpSpPr>
            <p:grpSpPr bwMode="auto">
              <a:xfrm>
                <a:off x="3894" y="1632"/>
                <a:ext cx="714" cy="348"/>
                <a:chOff x="3894" y="1632"/>
                <a:chExt cx="714" cy="348"/>
              </a:xfrm>
            </p:grpSpPr>
            <p:sp>
              <p:nvSpPr>
                <p:cNvPr id="72807" name="Line 19"/>
                <p:cNvSpPr>
                  <a:spLocks noChangeShapeType="1"/>
                </p:cNvSpPr>
                <p:nvPr/>
              </p:nvSpPr>
              <p:spPr bwMode="auto">
                <a:xfrm>
                  <a:off x="4370" y="1644"/>
                  <a:ext cx="238" cy="133"/>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8" name="Line 20"/>
                <p:cNvSpPr>
                  <a:spLocks noChangeShapeType="1"/>
                </p:cNvSpPr>
                <p:nvPr/>
              </p:nvSpPr>
              <p:spPr bwMode="auto">
                <a:xfrm rot="240000">
                  <a:off x="3894" y="1835"/>
                  <a:ext cx="238" cy="132"/>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9" name="Line 21"/>
                <p:cNvSpPr>
                  <a:spLocks noChangeShapeType="1"/>
                </p:cNvSpPr>
                <p:nvPr/>
              </p:nvSpPr>
              <p:spPr bwMode="auto">
                <a:xfrm flipV="1">
                  <a:off x="4126" y="1781"/>
                  <a:ext cx="477" cy="199"/>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0" name="Line 22"/>
                <p:cNvSpPr>
                  <a:spLocks noChangeShapeType="1"/>
                </p:cNvSpPr>
                <p:nvPr/>
              </p:nvSpPr>
              <p:spPr bwMode="auto">
                <a:xfrm flipV="1">
                  <a:off x="3898" y="1632"/>
                  <a:ext cx="477" cy="199"/>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2789" name="Group 23"/>
              <p:cNvGrpSpPr>
                <a:grpSpLocks/>
              </p:cNvGrpSpPr>
              <p:nvPr/>
            </p:nvGrpSpPr>
            <p:grpSpPr bwMode="auto">
              <a:xfrm>
                <a:off x="3792" y="2352"/>
                <a:ext cx="675" cy="624"/>
                <a:chOff x="2352" y="2784"/>
                <a:chExt cx="675" cy="624"/>
              </a:xfrm>
            </p:grpSpPr>
            <p:sp>
              <p:nvSpPr>
                <p:cNvPr id="72803" name="Line 24"/>
                <p:cNvSpPr>
                  <a:spLocks noChangeShapeType="1"/>
                </p:cNvSpPr>
                <p:nvPr/>
              </p:nvSpPr>
              <p:spPr bwMode="auto">
                <a:xfrm flipH="1">
                  <a:off x="2688" y="3072"/>
                  <a:ext cx="336" cy="336"/>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4" name="Line 25"/>
                <p:cNvSpPr>
                  <a:spLocks noChangeShapeType="1"/>
                </p:cNvSpPr>
                <p:nvPr/>
              </p:nvSpPr>
              <p:spPr bwMode="auto">
                <a:xfrm flipH="1" flipV="1">
                  <a:off x="2352" y="3120"/>
                  <a:ext cx="336" cy="288"/>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5" name="Line 26"/>
                <p:cNvSpPr>
                  <a:spLocks noChangeShapeType="1"/>
                </p:cNvSpPr>
                <p:nvPr/>
              </p:nvSpPr>
              <p:spPr bwMode="auto">
                <a:xfrm flipH="1" flipV="1">
                  <a:off x="2691" y="2784"/>
                  <a:ext cx="336" cy="288"/>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6" name="Line 27"/>
                <p:cNvSpPr>
                  <a:spLocks noChangeShapeType="1"/>
                </p:cNvSpPr>
                <p:nvPr/>
              </p:nvSpPr>
              <p:spPr bwMode="auto">
                <a:xfrm flipH="1">
                  <a:off x="2361" y="2784"/>
                  <a:ext cx="336" cy="336"/>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790" name="AutoShape 28"/>
              <p:cNvSpPr>
                <a:spLocks noChangeArrowheads="1"/>
              </p:cNvSpPr>
              <p:nvPr/>
            </p:nvSpPr>
            <p:spPr bwMode="auto">
              <a:xfrm>
                <a:off x="4800" y="2064"/>
                <a:ext cx="288" cy="720"/>
              </a:xfrm>
              <a:prstGeom prst="diamond">
                <a:avLst/>
              </a:prstGeom>
              <a:noFill/>
              <a:ln w="2540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91" name="Line 29"/>
              <p:cNvSpPr>
                <a:spLocks noChangeShapeType="1"/>
              </p:cNvSpPr>
              <p:nvPr/>
            </p:nvSpPr>
            <p:spPr bwMode="auto">
              <a:xfrm>
                <a:off x="4128" y="196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2" name="Line 30"/>
              <p:cNvSpPr>
                <a:spLocks noChangeShapeType="1"/>
              </p:cNvSpPr>
              <p:nvPr/>
            </p:nvSpPr>
            <p:spPr bwMode="auto">
              <a:xfrm>
                <a:off x="3600" y="2640"/>
                <a:ext cx="192"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3" name="Line 31"/>
              <p:cNvSpPr>
                <a:spLocks noChangeShapeType="1"/>
              </p:cNvSpPr>
              <p:nvPr/>
            </p:nvSpPr>
            <p:spPr bwMode="auto">
              <a:xfrm>
                <a:off x="3600" y="2640"/>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4" name="Line 32"/>
              <p:cNvSpPr>
                <a:spLocks noChangeShapeType="1"/>
              </p:cNvSpPr>
              <p:nvPr/>
            </p:nvSpPr>
            <p:spPr bwMode="auto">
              <a:xfrm>
                <a:off x="3936" y="3120"/>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5" name="Line 33"/>
              <p:cNvSpPr>
                <a:spLocks noChangeShapeType="1"/>
              </p:cNvSpPr>
              <p:nvPr/>
            </p:nvSpPr>
            <p:spPr bwMode="auto">
              <a:xfrm>
                <a:off x="4128" y="2976"/>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6" name="Line 34"/>
              <p:cNvSpPr>
                <a:spLocks noChangeShapeType="1"/>
              </p:cNvSpPr>
              <p:nvPr/>
            </p:nvSpPr>
            <p:spPr bwMode="auto">
              <a:xfrm>
                <a:off x="3648" y="2880"/>
                <a:ext cx="28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7" name="Line 35"/>
              <p:cNvSpPr>
                <a:spLocks noChangeShapeType="1"/>
              </p:cNvSpPr>
              <p:nvPr/>
            </p:nvSpPr>
            <p:spPr bwMode="auto">
              <a:xfrm>
                <a:off x="4224" y="3168"/>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8" name="Line 36"/>
              <p:cNvSpPr>
                <a:spLocks noChangeShapeType="1"/>
              </p:cNvSpPr>
              <p:nvPr/>
            </p:nvSpPr>
            <p:spPr bwMode="auto">
              <a:xfrm flipV="1">
                <a:off x="4608" y="2784"/>
                <a:ext cx="336"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99" name="Line 37"/>
              <p:cNvSpPr>
                <a:spLocks noChangeShapeType="1"/>
              </p:cNvSpPr>
              <p:nvPr/>
            </p:nvSpPr>
            <p:spPr bwMode="auto">
              <a:xfrm>
                <a:off x="3600" y="2151"/>
                <a:ext cx="0" cy="5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0" name="Line 38"/>
              <p:cNvSpPr>
                <a:spLocks noChangeShapeType="1"/>
              </p:cNvSpPr>
              <p:nvPr/>
            </p:nvSpPr>
            <p:spPr bwMode="auto">
              <a:xfrm flipV="1">
                <a:off x="4464" y="2400"/>
                <a:ext cx="33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1" name="Line 39"/>
              <p:cNvSpPr>
                <a:spLocks noChangeShapeType="1"/>
              </p:cNvSpPr>
              <p:nvPr/>
            </p:nvSpPr>
            <p:spPr bwMode="auto">
              <a:xfrm>
                <a:off x="4608" y="1776"/>
                <a:ext cx="33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2" name="Line 40"/>
              <p:cNvSpPr>
                <a:spLocks noChangeShapeType="1"/>
              </p:cNvSpPr>
              <p:nvPr/>
            </p:nvSpPr>
            <p:spPr bwMode="auto">
              <a:xfrm flipV="1">
                <a:off x="3600" y="1824"/>
                <a:ext cx="288"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7931" name="Group 43"/>
          <p:cNvGrpSpPr>
            <a:grpSpLocks/>
          </p:cNvGrpSpPr>
          <p:nvPr/>
        </p:nvGrpSpPr>
        <p:grpSpPr bwMode="auto">
          <a:xfrm>
            <a:off x="5292725" y="2365375"/>
            <a:ext cx="3384550" cy="3024188"/>
            <a:chOff x="2381" y="1552"/>
            <a:chExt cx="1270" cy="1188"/>
          </a:xfrm>
        </p:grpSpPr>
        <p:grpSp>
          <p:nvGrpSpPr>
            <p:cNvPr id="72760" name="Group 44"/>
            <p:cNvGrpSpPr>
              <a:grpSpLocks/>
            </p:cNvGrpSpPr>
            <p:nvPr/>
          </p:nvGrpSpPr>
          <p:grpSpPr bwMode="auto">
            <a:xfrm>
              <a:off x="2381" y="1552"/>
              <a:ext cx="1270" cy="1188"/>
              <a:chOff x="2381" y="1552"/>
              <a:chExt cx="1270" cy="1188"/>
            </a:xfrm>
          </p:grpSpPr>
          <p:sp>
            <p:nvSpPr>
              <p:cNvPr id="72762" name="Line 45"/>
              <p:cNvSpPr>
                <a:spLocks noChangeShapeType="1"/>
              </p:cNvSpPr>
              <p:nvPr/>
            </p:nvSpPr>
            <p:spPr bwMode="auto">
              <a:xfrm>
                <a:off x="2517" y="1933"/>
                <a:ext cx="998" cy="454"/>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2763" name="Line 46"/>
              <p:cNvSpPr>
                <a:spLocks noChangeShapeType="1"/>
              </p:cNvSpPr>
              <p:nvPr/>
            </p:nvSpPr>
            <p:spPr bwMode="auto">
              <a:xfrm>
                <a:off x="2807" y="1706"/>
                <a:ext cx="409" cy="862"/>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72764" name="Group 47"/>
              <p:cNvGrpSpPr>
                <a:grpSpLocks/>
              </p:cNvGrpSpPr>
              <p:nvPr/>
            </p:nvGrpSpPr>
            <p:grpSpPr bwMode="auto">
              <a:xfrm>
                <a:off x="2475" y="1636"/>
                <a:ext cx="1085" cy="1023"/>
                <a:chOff x="768" y="1584"/>
                <a:chExt cx="864" cy="816"/>
              </a:xfrm>
            </p:grpSpPr>
            <p:sp>
              <p:nvSpPr>
                <p:cNvPr id="72773" name="AutoShape 48"/>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74" name="Line 49"/>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2775" name="Line 50"/>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2776" name="Line 51"/>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72765" name="Oval 52"/>
              <p:cNvSpPr>
                <a:spLocks noChangeArrowheads="1"/>
              </p:cNvSpPr>
              <p:nvPr/>
            </p:nvSpPr>
            <p:spPr bwMode="auto">
              <a:xfrm>
                <a:off x="3198" y="2523"/>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66" name="Oval 53"/>
              <p:cNvSpPr>
                <a:spLocks noChangeArrowheads="1"/>
              </p:cNvSpPr>
              <p:nvPr/>
            </p:nvSpPr>
            <p:spPr bwMode="auto">
              <a:xfrm>
                <a:off x="2390" y="255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67" name="Oval 54"/>
              <p:cNvSpPr>
                <a:spLocks noChangeArrowheads="1"/>
              </p:cNvSpPr>
              <p:nvPr/>
            </p:nvSpPr>
            <p:spPr bwMode="auto">
              <a:xfrm>
                <a:off x="3470" y="2305"/>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68" name="Oval 55"/>
              <p:cNvSpPr>
                <a:spLocks noChangeArrowheads="1"/>
              </p:cNvSpPr>
              <p:nvPr/>
            </p:nvSpPr>
            <p:spPr bwMode="auto">
              <a:xfrm>
                <a:off x="2626" y="2296"/>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69" name="Oval 56"/>
              <p:cNvSpPr>
                <a:spLocks noChangeArrowheads="1"/>
              </p:cNvSpPr>
              <p:nvPr/>
            </p:nvSpPr>
            <p:spPr bwMode="auto">
              <a:xfrm>
                <a:off x="3198"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70" name="Oval 57"/>
              <p:cNvSpPr>
                <a:spLocks noChangeArrowheads="1"/>
              </p:cNvSpPr>
              <p:nvPr/>
            </p:nvSpPr>
            <p:spPr bwMode="auto">
              <a:xfrm>
                <a:off x="3470" y="1570"/>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71" name="Oval 58"/>
              <p:cNvSpPr>
                <a:spLocks noChangeArrowheads="1"/>
              </p:cNvSpPr>
              <p:nvPr/>
            </p:nvSpPr>
            <p:spPr bwMode="auto">
              <a:xfrm>
                <a:off x="2381"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72" name="Oval 59"/>
              <p:cNvSpPr>
                <a:spLocks noChangeArrowheads="1"/>
              </p:cNvSpPr>
              <p:nvPr/>
            </p:nvSpPr>
            <p:spPr bwMode="auto">
              <a:xfrm>
                <a:off x="2681" y="1552"/>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2761" name="Oval 60"/>
            <p:cNvSpPr>
              <a:spLocks noChangeArrowheads="1"/>
            </p:cNvSpPr>
            <p:nvPr/>
          </p:nvSpPr>
          <p:spPr bwMode="auto">
            <a:xfrm>
              <a:off x="2925" y="206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38014" name="Group 126"/>
          <p:cNvGrpSpPr>
            <a:grpSpLocks/>
          </p:cNvGrpSpPr>
          <p:nvPr/>
        </p:nvGrpSpPr>
        <p:grpSpPr bwMode="auto">
          <a:xfrm>
            <a:off x="5940425" y="2941638"/>
            <a:ext cx="2060575" cy="2001837"/>
            <a:chOff x="3614" y="1389"/>
            <a:chExt cx="1298" cy="1261"/>
          </a:xfrm>
        </p:grpSpPr>
        <p:grpSp>
          <p:nvGrpSpPr>
            <p:cNvPr id="72712" name="Group 78"/>
            <p:cNvGrpSpPr>
              <a:grpSpLocks/>
            </p:cNvGrpSpPr>
            <p:nvPr/>
          </p:nvGrpSpPr>
          <p:grpSpPr bwMode="auto">
            <a:xfrm>
              <a:off x="3632" y="1407"/>
              <a:ext cx="1266" cy="1224"/>
              <a:chOff x="3324" y="1407"/>
              <a:chExt cx="1266" cy="1224"/>
            </a:xfrm>
          </p:grpSpPr>
          <p:sp>
            <p:nvSpPr>
              <p:cNvPr id="72730" name="Line 79"/>
              <p:cNvSpPr>
                <a:spLocks noChangeShapeType="1"/>
              </p:cNvSpPr>
              <p:nvPr/>
            </p:nvSpPr>
            <p:spPr bwMode="auto">
              <a:xfrm>
                <a:off x="3674" y="1463"/>
                <a:ext cx="0" cy="86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1" name="Line 80"/>
              <p:cNvSpPr>
                <a:spLocks noChangeShapeType="1"/>
              </p:cNvSpPr>
              <p:nvPr/>
            </p:nvSpPr>
            <p:spPr bwMode="auto">
              <a:xfrm>
                <a:off x="3666" y="2316"/>
                <a:ext cx="871" cy="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2" name="Line 81"/>
              <p:cNvSpPr>
                <a:spLocks noChangeShapeType="1"/>
              </p:cNvSpPr>
              <p:nvPr/>
            </p:nvSpPr>
            <p:spPr bwMode="auto">
              <a:xfrm flipH="1">
                <a:off x="3382" y="2312"/>
                <a:ext cx="291" cy="284"/>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3" name="Oval 82"/>
              <p:cNvSpPr>
                <a:spLocks noChangeArrowheads="1"/>
              </p:cNvSpPr>
              <p:nvPr/>
            </p:nvSpPr>
            <p:spPr bwMode="auto">
              <a:xfrm>
                <a:off x="3353" y="1709"/>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4" name="Oval 83"/>
              <p:cNvSpPr>
                <a:spLocks noChangeArrowheads="1"/>
              </p:cNvSpPr>
              <p:nvPr/>
            </p:nvSpPr>
            <p:spPr bwMode="auto">
              <a:xfrm>
                <a:off x="4499" y="1434"/>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5" name="Oval 84"/>
              <p:cNvSpPr>
                <a:spLocks noChangeArrowheads="1"/>
              </p:cNvSpPr>
              <p:nvPr/>
            </p:nvSpPr>
            <p:spPr bwMode="auto">
              <a:xfrm>
                <a:off x="3651" y="2282"/>
                <a:ext cx="58" cy="57"/>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6" name="Oval 85"/>
              <p:cNvSpPr>
                <a:spLocks noChangeArrowheads="1"/>
              </p:cNvSpPr>
              <p:nvPr/>
            </p:nvSpPr>
            <p:spPr bwMode="auto">
              <a:xfrm>
                <a:off x="4214" y="2561"/>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7" name="Oval 86"/>
              <p:cNvSpPr>
                <a:spLocks noChangeArrowheads="1"/>
              </p:cNvSpPr>
              <p:nvPr/>
            </p:nvSpPr>
            <p:spPr bwMode="auto">
              <a:xfrm>
                <a:off x="4216" y="1721"/>
                <a:ext cx="58" cy="57"/>
              </a:xfrm>
              <a:prstGeom prst="ellipse">
                <a:avLst/>
              </a:prstGeom>
              <a:solidFill>
                <a:srgbClr val="333333"/>
              </a:solidFill>
              <a:ln w="38100">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8" name="Oval 87"/>
              <p:cNvSpPr>
                <a:spLocks noChangeArrowheads="1"/>
              </p:cNvSpPr>
              <p:nvPr/>
            </p:nvSpPr>
            <p:spPr bwMode="auto">
              <a:xfrm>
                <a:off x="3901" y="1565"/>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39" name="Oval 88"/>
              <p:cNvSpPr>
                <a:spLocks noChangeArrowheads="1"/>
              </p:cNvSpPr>
              <p:nvPr/>
            </p:nvSpPr>
            <p:spPr bwMode="auto">
              <a:xfrm>
                <a:off x="4360" y="1991"/>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0" name="Oval 89"/>
              <p:cNvSpPr>
                <a:spLocks noChangeArrowheads="1"/>
              </p:cNvSpPr>
              <p:nvPr/>
            </p:nvSpPr>
            <p:spPr bwMode="auto">
              <a:xfrm>
                <a:off x="3780" y="2120"/>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1" name="Oval 90"/>
              <p:cNvSpPr>
                <a:spLocks noChangeArrowheads="1"/>
              </p:cNvSpPr>
              <p:nvPr/>
            </p:nvSpPr>
            <p:spPr bwMode="auto">
              <a:xfrm>
                <a:off x="4505" y="2280"/>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2" name="Oval 91"/>
              <p:cNvSpPr>
                <a:spLocks noChangeArrowheads="1"/>
              </p:cNvSpPr>
              <p:nvPr/>
            </p:nvSpPr>
            <p:spPr bwMode="auto">
              <a:xfrm>
                <a:off x="3352" y="2565"/>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3" name="Oval 92"/>
              <p:cNvSpPr>
                <a:spLocks noChangeArrowheads="1"/>
              </p:cNvSpPr>
              <p:nvPr/>
            </p:nvSpPr>
            <p:spPr bwMode="auto">
              <a:xfrm>
                <a:off x="3461" y="1980"/>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4" name="Oval 93"/>
              <p:cNvSpPr>
                <a:spLocks noChangeArrowheads="1"/>
              </p:cNvSpPr>
              <p:nvPr/>
            </p:nvSpPr>
            <p:spPr bwMode="auto">
              <a:xfrm>
                <a:off x="3938" y="2413"/>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5" name="Oval 94"/>
              <p:cNvSpPr>
                <a:spLocks noChangeArrowheads="1"/>
              </p:cNvSpPr>
              <p:nvPr/>
            </p:nvSpPr>
            <p:spPr bwMode="auto">
              <a:xfrm>
                <a:off x="4054" y="1835"/>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6" name="Oval 95"/>
              <p:cNvSpPr>
                <a:spLocks noChangeArrowheads="1"/>
              </p:cNvSpPr>
              <p:nvPr/>
            </p:nvSpPr>
            <p:spPr bwMode="auto">
              <a:xfrm>
                <a:off x="3887" y="2387"/>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7" name="Oval 96"/>
              <p:cNvSpPr>
                <a:spLocks noChangeArrowheads="1"/>
              </p:cNvSpPr>
              <p:nvPr/>
            </p:nvSpPr>
            <p:spPr bwMode="auto">
              <a:xfrm>
                <a:off x="3869" y="153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8" name="Oval 97"/>
              <p:cNvSpPr>
                <a:spLocks noChangeArrowheads="1"/>
              </p:cNvSpPr>
              <p:nvPr/>
            </p:nvSpPr>
            <p:spPr bwMode="auto">
              <a:xfrm>
                <a:off x="3747" y="2092"/>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49" name="Oval 98"/>
              <p:cNvSpPr>
                <a:spLocks noChangeArrowheads="1"/>
              </p:cNvSpPr>
              <p:nvPr/>
            </p:nvSpPr>
            <p:spPr bwMode="auto">
              <a:xfrm>
                <a:off x="4327" y="1951"/>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0" name="Oval 99"/>
              <p:cNvSpPr>
                <a:spLocks noChangeArrowheads="1"/>
              </p:cNvSpPr>
              <p:nvPr/>
            </p:nvSpPr>
            <p:spPr bwMode="auto">
              <a:xfrm>
                <a:off x="3624" y="2251"/>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1" name="AutoShape 100"/>
              <p:cNvSpPr>
                <a:spLocks noChangeArrowheads="1"/>
              </p:cNvSpPr>
              <p:nvPr/>
            </p:nvSpPr>
            <p:spPr bwMode="auto">
              <a:xfrm>
                <a:off x="3376" y="1434"/>
                <a:ext cx="1161" cy="1136"/>
              </a:xfrm>
              <a:prstGeom prst="cube">
                <a:avLst>
                  <a:gd name="adj" fmla="val 25000"/>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72752" name="Group 101"/>
              <p:cNvGrpSpPr>
                <a:grpSpLocks/>
              </p:cNvGrpSpPr>
              <p:nvPr/>
            </p:nvGrpSpPr>
            <p:grpSpPr bwMode="auto">
              <a:xfrm>
                <a:off x="3324" y="1407"/>
                <a:ext cx="1266" cy="1220"/>
                <a:chOff x="1945" y="2904"/>
                <a:chExt cx="1266" cy="1220"/>
              </a:xfrm>
            </p:grpSpPr>
            <p:sp>
              <p:nvSpPr>
                <p:cNvPr id="72755" name="Oval 102"/>
                <p:cNvSpPr>
                  <a:spLocks noChangeArrowheads="1"/>
                </p:cNvSpPr>
                <p:nvPr/>
              </p:nvSpPr>
              <p:spPr bwMode="auto">
                <a:xfrm>
                  <a:off x="2244" y="290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6" name="Oval 103"/>
                <p:cNvSpPr>
                  <a:spLocks noChangeArrowheads="1"/>
                </p:cNvSpPr>
                <p:nvPr/>
              </p:nvSpPr>
              <p:spPr bwMode="auto">
                <a:xfrm>
                  <a:off x="1954" y="4011"/>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7" name="Oval 104"/>
                <p:cNvSpPr>
                  <a:spLocks noChangeArrowheads="1"/>
                </p:cNvSpPr>
                <p:nvPr/>
              </p:nvSpPr>
              <p:spPr bwMode="auto">
                <a:xfrm>
                  <a:off x="3098" y="373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8" name="Oval 105"/>
                <p:cNvSpPr>
                  <a:spLocks noChangeArrowheads="1"/>
                </p:cNvSpPr>
                <p:nvPr/>
              </p:nvSpPr>
              <p:spPr bwMode="auto">
                <a:xfrm>
                  <a:off x="3080" y="290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9" name="Oval 106"/>
                <p:cNvSpPr>
                  <a:spLocks noChangeArrowheads="1"/>
                </p:cNvSpPr>
                <p:nvPr/>
              </p:nvSpPr>
              <p:spPr bwMode="auto">
                <a:xfrm>
                  <a:off x="1945" y="3163"/>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2753" name="Oval 107"/>
              <p:cNvSpPr>
                <a:spLocks noChangeArrowheads="1"/>
              </p:cNvSpPr>
              <p:nvPr/>
            </p:nvSpPr>
            <p:spPr bwMode="auto">
              <a:xfrm>
                <a:off x="4191" y="1684"/>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54" name="Oval 108"/>
              <p:cNvSpPr>
                <a:spLocks noChangeArrowheads="1"/>
              </p:cNvSpPr>
              <p:nvPr/>
            </p:nvSpPr>
            <p:spPr bwMode="auto">
              <a:xfrm>
                <a:off x="4191" y="2518"/>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72713" name="Group 109"/>
            <p:cNvGrpSpPr>
              <a:grpSpLocks/>
            </p:cNvGrpSpPr>
            <p:nvPr/>
          </p:nvGrpSpPr>
          <p:grpSpPr bwMode="auto">
            <a:xfrm>
              <a:off x="3614" y="1389"/>
              <a:ext cx="1298" cy="1261"/>
              <a:chOff x="3306" y="1389"/>
              <a:chExt cx="1298" cy="1261"/>
            </a:xfrm>
          </p:grpSpPr>
          <p:grpSp>
            <p:nvGrpSpPr>
              <p:cNvPr id="72714" name="Group 110"/>
              <p:cNvGrpSpPr>
                <a:grpSpLocks/>
              </p:cNvGrpSpPr>
              <p:nvPr/>
            </p:nvGrpSpPr>
            <p:grpSpPr bwMode="auto">
              <a:xfrm>
                <a:off x="3306" y="1389"/>
                <a:ext cx="1298" cy="1261"/>
                <a:chOff x="3306" y="1389"/>
                <a:chExt cx="1298" cy="1261"/>
              </a:xfrm>
            </p:grpSpPr>
            <p:sp>
              <p:nvSpPr>
                <p:cNvPr id="72718" name="Oval 111"/>
                <p:cNvSpPr>
                  <a:spLocks noChangeArrowheads="1"/>
                </p:cNvSpPr>
                <p:nvPr/>
              </p:nvSpPr>
              <p:spPr bwMode="auto">
                <a:xfrm>
                  <a:off x="3306" y="165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19" name="Oval 112"/>
                <p:cNvSpPr>
                  <a:spLocks noChangeArrowheads="1"/>
                </p:cNvSpPr>
                <p:nvPr/>
              </p:nvSpPr>
              <p:spPr bwMode="auto">
                <a:xfrm>
                  <a:off x="3606"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0" name="Oval 113"/>
                <p:cNvSpPr>
                  <a:spLocks noChangeArrowheads="1"/>
                </p:cNvSpPr>
                <p:nvPr/>
              </p:nvSpPr>
              <p:spPr bwMode="auto">
                <a:xfrm>
                  <a:off x="4450"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1" name="Oval 114"/>
                <p:cNvSpPr>
                  <a:spLocks noChangeArrowheads="1"/>
                </p:cNvSpPr>
                <p:nvPr/>
              </p:nvSpPr>
              <p:spPr bwMode="auto">
                <a:xfrm>
                  <a:off x="4032" y="180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2" name="Oval 115"/>
                <p:cNvSpPr>
                  <a:spLocks noChangeArrowheads="1"/>
                </p:cNvSpPr>
                <p:nvPr/>
              </p:nvSpPr>
              <p:spPr bwMode="auto">
                <a:xfrm>
                  <a:off x="3434" y="1961"/>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3" name="Oval 116"/>
                <p:cNvSpPr>
                  <a:spLocks noChangeArrowheads="1"/>
                </p:cNvSpPr>
                <p:nvPr/>
              </p:nvSpPr>
              <p:spPr bwMode="auto">
                <a:xfrm>
                  <a:off x="4468" y="2223"/>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4" name="Oval 117"/>
                <p:cNvSpPr>
                  <a:spLocks noChangeArrowheads="1"/>
                </p:cNvSpPr>
                <p:nvPr/>
              </p:nvSpPr>
              <p:spPr bwMode="auto">
                <a:xfrm>
                  <a:off x="3878" y="23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5" name="Oval 118"/>
                <p:cNvSpPr>
                  <a:spLocks noChangeArrowheads="1"/>
                </p:cNvSpPr>
                <p:nvPr/>
              </p:nvSpPr>
              <p:spPr bwMode="auto">
                <a:xfrm>
                  <a:off x="3316" y="249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6" name="Oval 119"/>
                <p:cNvSpPr>
                  <a:spLocks noChangeArrowheads="1"/>
                </p:cNvSpPr>
                <p:nvPr/>
              </p:nvSpPr>
              <p:spPr bwMode="auto">
                <a:xfrm>
                  <a:off x="4177" y="2514"/>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7" name="Oval 120"/>
                <p:cNvSpPr>
                  <a:spLocks noChangeArrowheads="1"/>
                </p:cNvSpPr>
                <p:nvPr/>
              </p:nvSpPr>
              <p:spPr bwMode="auto">
                <a:xfrm>
                  <a:off x="3733" y="20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8" name="Oval 121"/>
                <p:cNvSpPr>
                  <a:spLocks noChangeArrowheads="1"/>
                </p:cNvSpPr>
                <p:nvPr/>
              </p:nvSpPr>
              <p:spPr bwMode="auto">
                <a:xfrm>
                  <a:off x="4313" y="194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2729" name="Oval 122"/>
                <p:cNvSpPr>
                  <a:spLocks noChangeArrowheads="1"/>
                </p:cNvSpPr>
                <p:nvPr/>
              </p:nvSpPr>
              <p:spPr bwMode="auto">
                <a:xfrm>
                  <a:off x="3851" y="151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2715" name="Line 123"/>
              <p:cNvSpPr>
                <a:spLocks noChangeShapeType="1"/>
              </p:cNvSpPr>
              <p:nvPr/>
            </p:nvSpPr>
            <p:spPr bwMode="auto">
              <a:xfrm>
                <a:off x="3587" y="2024"/>
                <a:ext cx="725" cy="0"/>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Line 124"/>
              <p:cNvSpPr>
                <a:spLocks noChangeShapeType="1"/>
              </p:cNvSpPr>
              <p:nvPr/>
            </p:nvSpPr>
            <p:spPr bwMode="auto">
              <a:xfrm>
                <a:off x="3932" y="1625"/>
                <a:ext cx="0" cy="771"/>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7" name="Line 125"/>
              <p:cNvSpPr>
                <a:spLocks noChangeShapeType="1"/>
              </p:cNvSpPr>
              <p:nvPr/>
            </p:nvSpPr>
            <p:spPr bwMode="auto">
              <a:xfrm flipH="1">
                <a:off x="3842" y="1915"/>
                <a:ext cx="226" cy="182"/>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38014"/>
                                        </p:tgtEl>
                                        <p:attrNameLst>
                                          <p:attrName>style.visibility</p:attrName>
                                        </p:attrNameLst>
                                      </p:cBhvr>
                                      <p:to>
                                        <p:strVal val="visible"/>
                                      </p:to>
                                    </p:set>
                                    <p:animEffect transition="in" filter="strips(downLeft)">
                                      <p:cBhvr>
                                        <p:cTn id="7" dur="500"/>
                                        <p:tgtEl>
                                          <p:spTgt spid="38014"/>
                                        </p:tgtEl>
                                      </p:cBhvr>
                                    </p:animEffect>
                                  </p:childTnLst>
                                  <p:subTnLst>
                                    <p:set>
                                      <p:cBhvr override="childStyle">
                                        <p:cTn dur="1" fill="hold" display="0" masterRel="nextClick" afterEffect="1"/>
                                        <p:tgtEl>
                                          <p:spTgt spid="38014"/>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7931"/>
                                        </p:tgtEl>
                                        <p:attrNameLst>
                                          <p:attrName>style.visibility</p:attrName>
                                        </p:attrNameLst>
                                      </p:cBhvr>
                                      <p:to>
                                        <p:strVal val="visible"/>
                                      </p:to>
                                    </p:set>
                                    <p:animEffect transition="in" filter="box(in)">
                                      <p:cBhvr>
                                        <p:cTn id="12" dur="500"/>
                                        <p:tgtEl>
                                          <p:spTgt spid="37931"/>
                                        </p:tgtEl>
                                      </p:cBhvr>
                                    </p:animEffect>
                                  </p:childTnLst>
                                  <p:subTnLst>
                                    <p:set>
                                      <p:cBhvr override="childStyle">
                                        <p:cTn dur="1" fill="hold" display="0" masterRel="nextClick" afterEffect="1"/>
                                        <p:tgtEl>
                                          <p:spTgt spid="37931"/>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7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85800" y="1196975"/>
            <a:ext cx="7772400" cy="739775"/>
          </a:xfrm>
          <a:effectLst>
            <a:prstShdw prst="shdw17" dist="17961" dir="13500000">
              <a:srgbClr val="7A997A"/>
            </a:prstShdw>
          </a:effectLst>
        </p:spPr>
        <p:txBody>
          <a:bodyPr/>
          <a:lstStyle/>
          <a:p>
            <a:pPr eaLnBrk="1" hangingPunct="1"/>
            <a:r>
              <a:rPr lang="zh-CN" altLang="en-US" sz="3200" dirty="0" smtClean="0">
                <a:effectLst/>
                <a:latin typeface="微软雅黑" panose="020B0503020204020204" pitchFamily="34" charset="-122"/>
              </a:rPr>
              <a:t>体心立方晶格第一布里渊区</a:t>
            </a:r>
          </a:p>
        </p:txBody>
      </p:sp>
      <p:sp>
        <p:nvSpPr>
          <p:cNvPr id="73731" name="Rectangle 3"/>
          <p:cNvSpPr>
            <a:spLocks noGrp="1" noChangeArrowheads="1"/>
          </p:cNvSpPr>
          <p:nvPr>
            <p:ph idx="1"/>
          </p:nvPr>
        </p:nvSpPr>
        <p:spPr>
          <a:xfrm>
            <a:off x="457200" y="2317750"/>
            <a:ext cx="4038600" cy="3733800"/>
          </a:xfrm>
        </p:spPr>
        <p:txBody>
          <a:bodyPr/>
          <a:lstStyle/>
          <a:p>
            <a:pPr eaLnBrk="1" hangingPunct="1">
              <a:lnSpc>
                <a:spcPct val="90000"/>
              </a:lnSpc>
              <a:buFontTx/>
              <a:buNone/>
            </a:pPr>
            <a:r>
              <a:rPr lang="zh-CN" altLang="en-US" sz="2400" smtClean="0">
                <a:effectLst/>
                <a:latin typeface="微软雅黑" panose="020B0503020204020204" pitchFamily="34" charset="-122"/>
              </a:rPr>
              <a:t>倒格子：面心立方结构；</a:t>
            </a:r>
          </a:p>
          <a:p>
            <a:pPr eaLnBrk="1" hangingPunct="1">
              <a:lnSpc>
                <a:spcPct val="90000"/>
              </a:lnSpc>
              <a:buFontTx/>
              <a:buNone/>
            </a:pPr>
            <a:r>
              <a:rPr lang="zh-CN" altLang="en-US" sz="2400" smtClean="0">
                <a:effectLst/>
                <a:latin typeface="微软雅黑" panose="020B0503020204020204" pitchFamily="34" charset="-122"/>
              </a:rPr>
              <a:t>倒格子的最近邻数：</a:t>
            </a:r>
            <a:r>
              <a:rPr lang="en-US" altLang="zh-CN" sz="2400" smtClean="0">
                <a:effectLst/>
                <a:latin typeface="微软雅黑" panose="020B0503020204020204" pitchFamily="34" charset="-122"/>
              </a:rPr>
              <a:t>12</a:t>
            </a:r>
            <a:r>
              <a:rPr lang="zh-CN" altLang="en-US" sz="2400" smtClean="0">
                <a:effectLst/>
                <a:latin typeface="微软雅黑" panose="020B0503020204020204" pitchFamily="34" charset="-122"/>
              </a:rPr>
              <a:t>；</a:t>
            </a:r>
          </a:p>
          <a:p>
            <a:pPr eaLnBrk="1" hangingPunct="1">
              <a:lnSpc>
                <a:spcPct val="90000"/>
              </a:lnSpc>
              <a:buFontTx/>
              <a:buNone/>
            </a:pPr>
            <a:r>
              <a:rPr lang="zh-CN" altLang="en-US" sz="2400" smtClean="0">
                <a:effectLst/>
                <a:latin typeface="微软雅黑" panose="020B0503020204020204" pitchFamily="34" charset="-122"/>
              </a:rPr>
              <a:t>方法：以任一倒格点为原点，考虑到离原点最近的倒格点共有</a:t>
            </a:r>
            <a:r>
              <a:rPr lang="en-US" altLang="zh-CN" sz="2400" smtClean="0">
                <a:effectLst/>
                <a:latin typeface="微软雅黑" panose="020B0503020204020204" pitchFamily="34" charset="-122"/>
              </a:rPr>
              <a:t>12</a:t>
            </a:r>
            <a:r>
              <a:rPr lang="zh-CN" altLang="en-US" sz="2400" smtClean="0">
                <a:effectLst/>
                <a:latin typeface="微软雅黑" panose="020B0503020204020204" pitchFamily="34" charset="-122"/>
              </a:rPr>
              <a:t>个，即作出相应的</a:t>
            </a:r>
            <a:r>
              <a:rPr lang="en-US" altLang="zh-CN" sz="2400" smtClean="0">
                <a:effectLst/>
                <a:latin typeface="微软雅黑" panose="020B0503020204020204" pitchFamily="34" charset="-122"/>
              </a:rPr>
              <a:t>12</a:t>
            </a:r>
            <a:r>
              <a:rPr lang="zh-CN" altLang="en-US" sz="2400" smtClean="0">
                <a:effectLst/>
                <a:latin typeface="微软雅黑" panose="020B0503020204020204" pitchFamily="34" charset="-122"/>
              </a:rPr>
              <a:t>个中垂面，围成一个</a:t>
            </a:r>
            <a:r>
              <a:rPr lang="en-US" altLang="zh-CN" sz="2400" smtClean="0">
                <a:effectLst/>
                <a:latin typeface="微软雅黑" panose="020B0503020204020204" pitchFamily="34" charset="-122"/>
              </a:rPr>
              <a:t>12</a:t>
            </a:r>
            <a:r>
              <a:rPr lang="zh-CN" altLang="en-US" sz="2400" smtClean="0">
                <a:effectLst/>
                <a:latin typeface="微软雅黑" panose="020B0503020204020204" pitchFamily="34" charset="-122"/>
              </a:rPr>
              <a:t>面体，因次近邻倒格点的中垂面并不切割它，所以其第一布里渊区的形状就是</a:t>
            </a:r>
            <a:r>
              <a:rPr lang="en-US" altLang="zh-CN" sz="2400" smtClean="0">
                <a:effectLst/>
                <a:latin typeface="微软雅黑" panose="020B0503020204020204" pitchFamily="34" charset="-122"/>
              </a:rPr>
              <a:t>12</a:t>
            </a:r>
            <a:r>
              <a:rPr lang="zh-CN" altLang="en-US" sz="2400" smtClean="0">
                <a:effectLst/>
                <a:latin typeface="微软雅黑" panose="020B0503020204020204" pitchFamily="34" charset="-122"/>
              </a:rPr>
              <a:t>面体。</a:t>
            </a:r>
          </a:p>
        </p:txBody>
      </p:sp>
      <p:sp>
        <p:nvSpPr>
          <p:cNvPr id="73732" name="Rectangle 43"/>
          <p:cNvSpPr>
            <a:spLocks noChangeArrowheads="1"/>
          </p:cNvSpPr>
          <p:nvPr/>
        </p:nvSpPr>
        <p:spPr bwMode="auto">
          <a:xfrm>
            <a:off x="4643438" y="2305050"/>
            <a:ext cx="3744912" cy="36004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38916" name="Group 4"/>
          <p:cNvGrpSpPr>
            <a:grpSpLocks/>
          </p:cNvGrpSpPr>
          <p:nvPr/>
        </p:nvGrpSpPr>
        <p:grpSpPr bwMode="auto">
          <a:xfrm>
            <a:off x="5003800" y="2592388"/>
            <a:ext cx="3033713" cy="3200400"/>
            <a:chOff x="3147" y="1584"/>
            <a:chExt cx="1911" cy="2016"/>
          </a:xfrm>
        </p:grpSpPr>
        <p:sp>
          <p:nvSpPr>
            <p:cNvPr id="73801" name="Line 5"/>
            <p:cNvSpPr>
              <a:spLocks noChangeShapeType="1"/>
            </p:cNvSpPr>
            <p:nvPr/>
          </p:nvSpPr>
          <p:spPr bwMode="auto">
            <a:xfrm rot="300000" flipV="1">
              <a:off x="3225" y="2688"/>
              <a:ext cx="384" cy="96"/>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02" name="AutoShape 6"/>
            <p:cNvSpPr>
              <a:spLocks noChangeArrowheads="1"/>
            </p:cNvSpPr>
            <p:nvPr/>
          </p:nvSpPr>
          <p:spPr bwMode="auto">
            <a:xfrm>
              <a:off x="3168" y="1632"/>
              <a:ext cx="1824" cy="192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03" name="Line 7"/>
            <p:cNvSpPr>
              <a:spLocks noChangeShapeType="1"/>
            </p:cNvSpPr>
            <p:nvPr/>
          </p:nvSpPr>
          <p:spPr bwMode="auto">
            <a:xfrm>
              <a:off x="3600" y="1632"/>
              <a:ext cx="0" cy="1449"/>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04" name="Line 8"/>
            <p:cNvSpPr>
              <a:spLocks noChangeShapeType="1"/>
            </p:cNvSpPr>
            <p:nvPr/>
          </p:nvSpPr>
          <p:spPr bwMode="auto">
            <a:xfrm>
              <a:off x="3600" y="3072"/>
              <a:ext cx="1394" cy="0"/>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05" name="Line 9"/>
            <p:cNvSpPr>
              <a:spLocks noChangeShapeType="1"/>
            </p:cNvSpPr>
            <p:nvPr/>
          </p:nvSpPr>
          <p:spPr bwMode="auto">
            <a:xfrm flipH="1">
              <a:off x="3168" y="3072"/>
              <a:ext cx="432" cy="480"/>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06" name="Oval 10"/>
            <p:cNvSpPr>
              <a:spLocks noChangeArrowheads="1"/>
            </p:cNvSpPr>
            <p:nvPr/>
          </p:nvSpPr>
          <p:spPr bwMode="auto">
            <a:xfrm>
              <a:off x="3348" y="1833"/>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07" name="Oval 11"/>
            <p:cNvSpPr>
              <a:spLocks noChangeArrowheads="1"/>
            </p:cNvSpPr>
            <p:nvPr/>
          </p:nvSpPr>
          <p:spPr bwMode="auto">
            <a:xfrm>
              <a:off x="3576" y="2451"/>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08" name="Oval 12"/>
            <p:cNvSpPr>
              <a:spLocks noChangeArrowheads="1"/>
            </p:cNvSpPr>
            <p:nvPr/>
          </p:nvSpPr>
          <p:spPr bwMode="auto">
            <a:xfrm>
              <a:off x="3810" y="3504"/>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09" name="Oval 13"/>
            <p:cNvSpPr>
              <a:spLocks noChangeArrowheads="1"/>
            </p:cNvSpPr>
            <p:nvPr/>
          </p:nvSpPr>
          <p:spPr bwMode="auto">
            <a:xfrm>
              <a:off x="4962" y="2448"/>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0" name="Oval 14"/>
            <p:cNvSpPr>
              <a:spLocks noChangeArrowheads="1"/>
            </p:cNvSpPr>
            <p:nvPr/>
          </p:nvSpPr>
          <p:spPr bwMode="auto">
            <a:xfrm>
              <a:off x="3858" y="2028"/>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1" name="Oval 15"/>
            <p:cNvSpPr>
              <a:spLocks noChangeArrowheads="1"/>
            </p:cNvSpPr>
            <p:nvPr/>
          </p:nvSpPr>
          <p:spPr bwMode="auto">
            <a:xfrm>
              <a:off x="3147" y="2715"/>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2" name="Oval 16"/>
            <p:cNvSpPr>
              <a:spLocks noChangeArrowheads="1"/>
            </p:cNvSpPr>
            <p:nvPr/>
          </p:nvSpPr>
          <p:spPr bwMode="auto">
            <a:xfrm>
              <a:off x="3378" y="3216"/>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3" name="Oval 17"/>
            <p:cNvSpPr>
              <a:spLocks noChangeArrowheads="1"/>
            </p:cNvSpPr>
            <p:nvPr/>
          </p:nvSpPr>
          <p:spPr bwMode="auto">
            <a:xfrm>
              <a:off x="4752" y="3264"/>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kumimoji="1" lang="zh-CN" altLang="zh-CN" sz="2400">
                <a:latin typeface="微软雅黑" panose="020B0503020204020204" pitchFamily="34" charset="-122"/>
              </a:endParaRPr>
            </a:p>
          </p:txBody>
        </p:sp>
        <p:sp>
          <p:nvSpPr>
            <p:cNvPr id="73814" name="Oval 18"/>
            <p:cNvSpPr>
              <a:spLocks noChangeArrowheads="1"/>
            </p:cNvSpPr>
            <p:nvPr/>
          </p:nvSpPr>
          <p:spPr bwMode="auto">
            <a:xfrm>
              <a:off x="4716" y="1842"/>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5" name="Oval 19"/>
            <p:cNvSpPr>
              <a:spLocks noChangeArrowheads="1"/>
            </p:cNvSpPr>
            <p:nvPr/>
          </p:nvSpPr>
          <p:spPr bwMode="auto">
            <a:xfrm>
              <a:off x="4146" y="1584"/>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6" name="Oval 20"/>
            <p:cNvSpPr>
              <a:spLocks noChangeArrowheads="1"/>
            </p:cNvSpPr>
            <p:nvPr/>
          </p:nvSpPr>
          <p:spPr bwMode="auto">
            <a:xfrm>
              <a:off x="4194" y="3024"/>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817" name="Line 21"/>
            <p:cNvSpPr>
              <a:spLocks noChangeShapeType="1"/>
            </p:cNvSpPr>
            <p:nvPr/>
          </p:nvSpPr>
          <p:spPr bwMode="auto">
            <a:xfrm>
              <a:off x="4032" y="1824"/>
              <a:ext cx="288"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18" name="Line 22"/>
            <p:cNvSpPr>
              <a:spLocks noChangeShapeType="1"/>
            </p:cNvSpPr>
            <p:nvPr/>
          </p:nvSpPr>
          <p:spPr bwMode="auto">
            <a:xfrm>
              <a:off x="4320" y="2352"/>
              <a:ext cx="43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19" name="Line 23"/>
            <p:cNvSpPr>
              <a:spLocks noChangeShapeType="1"/>
            </p:cNvSpPr>
            <p:nvPr/>
          </p:nvSpPr>
          <p:spPr bwMode="auto">
            <a:xfrm>
              <a:off x="4053" y="1827"/>
              <a:ext cx="43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0" name="Line 24"/>
            <p:cNvSpPr>
              <a:spLocks noChangeShapeType="1"/>
            </p:cNvSpPr>
            <p:nvPr/>
          </p:nvSpPr>
          <p:spPr bwMode="auto">
            <a:xfrm>
              <a:off x="4467" y="2067"/>
              <a:ext cx="288"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1" name="Line 25"/>
            <p:cNvSpPr>
              <a:spLocks noChangeShapeType="1"/>
            </p:cNvSpPr>
            <p:nvPr/>
          </p:nvSpPr>
          <p:spPr bwMode="auto">
            <a:xfrm>
              <a:off x="3600" y="2208"/>
              <a:ext cx="288"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2" name="Line 26"/>
            <p:cNvSpPr>
              <a:spLocks noChangeShapeType="1"/>
            </p:cNvSpPr>
            <p:nvPr/>
          </p:nvSpPr>
          <p:spPr bwMode="auto">
            <a:xfrm>
              <a:off x="3360" y="2640"/>
              <a:ext cx="288"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3" name="Line 27"/>
            <p:cNvSpPr>
              <a:spLocks noChangeShapeType="1"/>
            </p:cNvSpPr>
            <p:nvPr/>
          </p:nvSpPr>
          <p:spPr bwMode="auto">
            <a:xfrm flipH="1">
              <a:off x="3351" y="2190"/>
              <a:ext cx="24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4" name="Line 28"/>
            <p:cNvSpPr>
              <a:spLocks noChangeShapeType="1"/>
            </p:cNvSpPr>
            <p:nvPr/>
          </p:nvSpPr>
          <p:spPr bwMode="auto">
            <a:xfrm flipH="1">
              <a:off x="3591" y="1815"/>
              <a:ext cx="43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5" name="Line 29"/>
            <p:cNvSpPr>
              <a:spLocks noChangeShapeType="1"/>
            </p:cNvSpPr>
            <p:nvPr/>
          </p:nvSpPr>
          <p:spPr bwMode="auto">
            <a:xfrm flipH="1">
              <a:off x="3892" y="2351"/>
              <a:ext cx="43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6" name="Line 30"/>
            <p:cNvSpPr>
              <a:spLocks noChangeShapeType="1"/>
            </p:cNvSpPr>
            <p:nvPr/>
          </p:nvSpPr>
          <p:spPr bwMode="auto">
            <a:xfrm rot="360000" flipH="1">
              <a:off x="4368" y="1872"/>
              <a:ext cx="336" cy="288"/>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7" name="Line 31"/>
            <p:cNvSpPr>
              <a:spLocks noChangeShapeType="1"/>
            </p:cNvSpPr>
            <p:nvPr/>
          </p:nvSpPr>
          <p:spPr bwMode="auto">
            <a:xfrm>
              <a:off x="3906" y="2112"/>
              <a:ext cx="48" cy="144"/>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8" name="Line 32"/>
            <p:cNvSpPr>
              <a:spLocks noChangeShapeType="1"/>
            </p:cNvSpPr>
            <p:nvPr/>
          </p:nvSpPr>
          <p:spPr bwMode="auto">
            <a:xfrm flipH="1" flipV="1">
              <a:off x="4434" y="3042"/>
              <a:ext cx="336" cy="240"/>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29" name="Line 33"/>
            <p:cNvSpPr>
              <a:spLocks noChangeShapeType="1"/>
            </p:cNvSpPr>
            <p:nvPr/>
          </p:nvSpPr>
          <p:spPr bwMode="auto">
            <a:xfrm flipH="1" flipV="1">
              <a:off x="4311" y="2613"/>
              <a:ext cx="192" cy="144"/>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0" name="Line 34"/>
            <p:cNvSpPr>
              <a:spLocks noChangeShapeType="1"/>
            </p:cNvSpPr>
            <p:nvPr/>
          </p:nvSpPr>
          <p:spPr bwMode="auto">
            <a:xfrm flipH="1">
              <a:off x="4320" y="2592"/>
              <a:ext cx="43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1" name="Line 35"/>
            <p:cNvSpPr>
              <a:spLocks noChangeShapeType="1"/>
            </p:cNvSpPr>
            <p:nvPr/>
          </p:nvSpPr>
          <p:spPr bwMode="auto">
            <a:xfrm>
              <a:off x="3888" y="2736"/>
              <a:ext cx="43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2" name="Line 36"/>
            <p:cNvSpPr>
              <a:spLocks noChangeShapeType="1"/>
            </p:cNvSpPr>
            <p:nvPr/>
          </p:nvSpPr>
          <p:spPr bwMode="auto">
            <a:xfrm flipH="1">
              <a:off x="3648" y="2736"/>
              <a:ext cx="24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3" name="Line 37"/>
            <p:cNvSpPr>
              <a:spLocks noChangeShapeType="1"/>
            </p:cNvSpPr>
            <p:nvPr/>
          </p:nvSpPr>
          <p:spPr bwMode="auto">
            <a:xfrm>
              <a:off x="3652" y="3164"/>
              <a:ext cx="43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4" name="Line 38"/>
            <p:cNvSpPr>
              <a:spLocks noChangeShapeType="1"/>
            </p:cNvSpPr>
            <p:nvPr/>
          </p:nvSpPr>
          <p:spPr bwMode="auto">
            <a:xfrm flipH="1">
              <a:off x="4080" y="2976"/>
              <a:ext cx="24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5" name="Line 39"/>
            <p:cNvSpPr>
              <a:spLocks noChangeShapeType="1"/>
            </p:cNvSpPr>
            <p:nvPr/>
          </p:nvSpPr>
          <p:spPr bwMode="auto">
            <a:xfrm flipH="1">
              <a:off x="4088" y="3024"/>
              <a:ext cx="432"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6" name="Line 40"/>
            <p:cNvSpPr>
              <a:spLocks noChangeShapeType="1"/>
            </p:cNvSpPr>
            <p:nvPr/>
          </p:nvSpPr>
          <p:spPr bwMode="auto">
            <a:xfrm flipH="1">
              <a:off x="4512" y="2600"/>
              <a:ext cx="24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7" name="Line 41"/>
            <p:cNvSpPr>
              <a:spLocks noChangeShapeType="1"/>
            </p:cNvSpPr>
            <p:nvPr/>
          </p:nvSpPr>
          <p:spPr bwMode="auto">
            <a:xfrm rot="21300000" flipV="1">
              <a:off x="3849" y="3063"/>
              <a:ext cx="144" cy="432"/>
            </a:xfrm>
            <a:prstGeom prst="line">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838" name="Oval 42"/>
            <p:cNvSpPr>
              <a:spLocks noChangeArrowheads="1"/>
            </p:cNvSpPr>
            <p:nvPr/>
          </p:nvSpPr>
          <p:spPr bwMode="auto">
            <a:xfrm>
              <a:off x="4509" y="2736"/>
              <a:ext cx="96" cy="96"/>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38996" name="Group 84"/>
          <p:cNvGrpSpPr>
            <a:grpSpLocks/>
          </p:cNvGrpSpPr>
          <p:nvPr/>
        </p:nvGrpSpPr>
        <p:grpSpPr bwMode="auto">
          <a:xfrm>
            <a:off x="4716463" y="2663825"/>
            <a:ext cx="3384550" cy="3024188"/>
            <a:chOff x="2381" y="1552"/>
            <a:chExt cx="1270" cy="1188"/>
          </a:xfrm>
        </p:grpSpPr>
        <p:grpSp>
          <p:nvGrpSpPr>
            <p:cNvPr id="73784" name="Group 85"/>
            <p:cNvGrpSpPr>
              <a:grpSpLocks/>
            </p:cNvGrpSpPr>
            <p:nvPr/>
          </p:nvGrpSpPr>
          <p:grpSpPr bwMode="auto">
            <a:xfrm>
              <a:off x="2381" y="1552"/>
              <a:ext cx="1270" cy="1188"/>
              <a:chOff x="2381" y="1552"/>
              <a:chExt cx="1270" cy="1188"/>
            </a:xfrm>
          </p:grpSpPr>
          <p:sp>
            <p:nvSpPr>
              <p:cNvPr id="73786" name="Line 86"/>
              <p:cNvSpPr>
                <a:spLocks noChangeShapeType="1"/>
              </p:cNvSpPr>
              <p:nvPr/>
            </p:nvSpPr>
            <p:spPr bwMode="auto">
              <a:xfrm>
                <a:off x="2517" y="1933"/>
                <a:ext cx="998" cy="454"/>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787" name="Line 87"/>
              <p:cNvSpPr>
                <a:spLocks noChangeShapeType="1"/>
              </p:cNvSpPr>
              <p:nvPr/>
            </p:nvSpPr>
            <p:spPr bwMode="auto">
              <a:xfrm>
                <a:off x="2807" y="1706"/>
                <a:ext cx="409" cy="862"/>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73788" name="Group 88"/>
              <p:cNvGrpSpPr>
                <a:grpSpLocks/>
              </p:cNvGrpSpPr>
              <p:nvPr/>
            </p:nvGrpSpPr>
            <p:grpSpPr bwMode="auto">
              <a:xfrm>
                <a:off x="2475" y="1636"/>
                <a:ext cx="1085" cy="1023"/>
                <a:chOff x="768" y="1584"/>
                <a:chExt cx="864" cy="816"/>
              </a:xfrm>
            </p:grpSpPr>
            <p:sp>
              <p:nvSpPr>
                <p:cNvPr id="73797" name="AutoShape 89"/>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8" name="Line 90"/>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3799" name="Line 91"/>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3800" name="Line 92"/>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73789" name="Oval 93"/>
              <p:cNvSpPr>
                <a:spLocks noChangeArrowheads="1"/>
              </p:cNvSpPr>
              <p:nvPr/>
            </p:nvSpPr>
            <p:spPr bwMode="auto">
              <a:xfrm>
                <a:off x="3198" y="2523"/>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0" name="Oval 94"/>
              <p:cNvSpPr>
                <a:spLocks noChangeArrowheads="1"/>
              </p:cNvSpPr>
              <p:nvPr/>
            </p:nvSpPr>
            <p:spPr bwMode="auto">
              <a:xfrm>
                <a:off x="2390" y="255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1" name="Oval 95"/>
              <p:cNvSpPr>
                <a:spLocks noChangeArrowheads="1"/>
              </p:cNvSpPr>
              <p:nvPr/>
            </p:nvSpPr>
            <p:spPr bwMode="auto">
              <a:xfrm>
                <a:off x="3470" y="2305"/>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2" name="Oval 96"/>
              <p:cNvSpPr>
                <a:spLocks noChangeArrowheads="1"/>
              </p:cNvSpPr>
              <p:nvPr/>
            </p:nvSpPr>
            <p:spPr bwMode="auto">
              <a:xfrm>
                <a:off x="2626" y="2296"/>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3" name="Oval 97"/>
              <p:cNvSpPr>
                <a:spLocks noChangeArrowheads="1"/>
              </p:cNvSpPr>
              <p:nvPr/>
            </p:nvSpPr>
            <p:spPr bwMode="auto">
              <a:xfrm>
                <a:off x="3198"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4" name="Oval 98"/>
              <p:cNvSpPr>
                <a:spLocks noChangeArrowheads="1"/>
              </p:cNvSpPr>
              <p:nvPr/>
            </p:nvSpPr>
            <p:spPr bwMode="auto">
              <a:xfrm>
                <a:off x="3470" y="1570"/>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5" name="Oval 99"/>
              <p:cNvSpPr>
                <a:spLocks noChangeArrowheads="1"/>
              </p:cNvSpPr>
              <p:nvPr/>
            </p:nvSpPr>
            <p:spPr bwMode="auto">
              <a:xfrm>
                <a:off x="2381"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96" name="Oval 100"/>
              <p:cNvSpPr>
                <a:spLocks noChangeArrowheads="1"/>
              </p:cNvSpPr>
              <p:nvPr/>
            </p:nvSpPr>
            <p:spPr bwMode="auto">
              <a:xfrm>
                <a:off x="2681" y="1552"/>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3785" name="Oval 101"/>
            <p:cNvSpPr>
              <a:spLocks noChangeArrowheads="1"/>
            </p:cNvSpPr>
            <p:nvPr/>
          </p:nvSpPr>
          <p:spPr bwMode="auto">
            <a:xfrm>
              <a:off x="2925" y="206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39014" name="Group 102"/>
          <p:cNvGrpSpPr>
            <a:grpSpLocks/>
          </p:cNvGrpSpPr>
          <p:nvPr/>
        </p:nvGrpSpPr>
        <p:grpSpPr bwMode="auto">
          <a:xfrm>
            <a:off x="5076825" y="2736850"/>
            <a:ext cx="2736850" cy="2592388"/>
            <a:chOff x="3614" y="1389"/>
            <a:chExt cx="1298" cy="1261"/>
          </a:xfrm>
        </p:grpSpPr>
        <p:grpSp>
          <p:nvGrpSpPr>
            <p:cNvPr id="73736" name="Group 103"/>
            <p:cNvGrpSpPr>
              <a:grpSpLocks/>
            </p:cNvGrpSpPr>
            <p:nvPr/>
          </p:nvGrpSpPr>
          <p:grpSpPr bwMode="auto">
            <a:xfrm>
              <a:off x="3632" y="1407"/>
              <a:ext cx="1266" cy="1224"/>
              <a:chOff x="3324" y="1407"/>
              <a:chExt cx="1266" cy="1224"/>
            </a:xfrm>
          </p:grpSpPr>
          <p:sp>
            <p:nvSpPr>
              <p:cNvPr id="73754" name="Line 104"/>
              <p:cNvSpPr>
                <a:spLocks noChangeShapeType="1"/>
              </p:cNvSpPr>
              <p:nvPr/>
            </p:nvSpPr>
            <p:spPr bwMode="auto">
              <a:xfrm>
                <a:off x="3674" y="1463"/>
                <a:ext cx="0" cy="86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5" name="Line 105"/>
              <p:cNvSpPr>
                <a:spLocks noChangeShapeType="1"/>
              </p:cNvSpPr>
              <p:nvPr/>
            </p:nvSpPr>
            <p:spPr bwMode="auto">
              <a:xfrm>
                <a:off x="3666" y="2316"/>
                <a:ext cx="871" cy="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6" name="Line 106"/>
              <p:cNvSpPr>
                <a:spLocks noChangeShapeType="1"/>
              </p:cNvSpPr>
              <p:nvPr/>
            </p:nvSpPr>
            <p:spPr bwMode="auto">
              <a:xfrm flipH="1">
                <a:off x="3382" y="2312"/>
                <a:ext cx="291" cy="284"/>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7" name="Oval 107"/>
              <p:cNvSpPr>
                <a:spLocks noChangeArrowheads="1"/>
              </p:cNvSpPr>
              <p:nvPr/>
            </p:nvSpPr>
            <p:spPr bwMode="auto">
              <a:xfrm>
                <a:off x="3353" y="1709"/>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8" name="Oval 108"/>
              <p:cNvSpPr>
                <a:spLocks noChangeArrowheads="1"/>
              </p:cNvSpPr>
              <p:nvPr/>
            </p:nvSpPr>
            <p:spPr bwMode="auto">
              <a:xfrm>
                <a:off x="4499" y="1434"/>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9" name="Oval 109"/>
              <p:cNvSpPr>
                <a:spLocks noChangeArrowheads="1"/>
              </p:cNvSpPr>
              <p:nvPr/>
            </p:nvSpPr>
            <p:spPr bwMode="auto">
              <a:xfrm>
                <a:off x="3651" y="2282"/>
                <a:ext cx="58" cy="57"/>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0" name="Oval 110"/>
              <p:cNvSpPr>
                <a:spLocks noChangeArrowheads="1"/>
              </p:cNvSpPr>
              <p:nvPr/>
            </p:nvSpPr>
            <p:spPr bwMode="auto">
              <a:xfrm>
                <a:off x="4214" y="2561"/>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1" name="Oval 111"/>
              <p:cNvSpPr>
                <a:spLocks noChangeArrowheads="1"/>
              </p:cNvSpPr>
              <p:nvPr/>
            </p:nvSpPr>
            <p:spPr bwMode="auto">
              <a:xfrm>
                <a:off x="4216" y="1721"/>
                <a:ext cx="58" cy="57"/>
              </a:xfrm>
              <a:prstGeom prst="ellipse">
                <a:avLst/>
              </a:prstGeom>
              <a:solidFill>
                <a:srgbClr val="333333"/>
              </a:solidFill>
              <a:ln w="38100">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2" name="Oval 112"/>
              <p:cNvSpPr>
                <a:spLocks noChangeArrowheads="1"/>
              </p:cNvSpPr>
              <p:nvPr/>
            </p:nvSpPr>
            <p:spPr bwMode="auto">
              <a:xfrm>
                <a:off x="3901" y="1565"/>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3" name="Oval 113"/>
              <p:cNvSpPr>
                <a:spLocks noChangeArrowheads="1"/>
              </p:cNvSpPr>
              <p:nvPr/>
            </p:nvSpPr>
            <p:spPr bwMode="auto">
              <a:xfrm>
                <a:off x="4360" y="1991"/>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4" name="Oval 114"/>
              <p:cNvSpPr>
                <a:spLocks noChangeArrowheads="1"/>
              </p:cNvSpPr>
              <p:nvPr/>
            </p:nvSpPr>
            <p:spPr bwMode="auto">
              <a:xfrm>
                <a:off x="3780" y="2120"/>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5" name="Oval 115"/>
              <p:cNvSpPr>
                <a:spLocks noChangeArrowheads="1"/>
              </p:cNvSpPr>
              <p:nvPr/>
            </p:nvSpPr>
            <p:spPr bwMode="auto">
              <a:xfrm>
                <a:off x="4505" y="2280"/>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6" name="Oval 116"/>
              <p:cNvSpPr>
                <a:spLocks noChangeArrowheads="1"/>
              </p:cNvSpPr>
              <p:nvPr/>
            </p:nvSpPr>
            <p:spPr bwMode="auto">
              <a:xfrm>
                <a:off x="3352" y="2565"/>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7" name="Oval 117"/>
              <p:cNvSpPr>
                <a:spLocks noChangeArrowheads="1"/>
              </p:cNvSpPr>
              <p:nvPr/>
            </p:nvSpPr>
            <p:spPr bwMode="auto">
              <a:xfrm>
                <a:off x="3461" y="1980"/>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8" name="Oval 118"/>
              <p:cNvSpPr>
                <a:spLocks noChangeArrowheads="1"/>
              </p:cNvSpPr>
              <p:nvPr/>
            </p:nvSpPr>
            <p:spPr bwMode="auto">
              <a:xfrm>
                <a:off x="3938" y="2413"/>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69" name="Oval 119"/>
              <p:cNvSpPr>
                <a:spLocks noChangeArrowheads="1"/>
              </p:cNvSpPr>
              <p:nvPr/>
            </p:nvSpPr>
            <p:spPr bwMode="auto">
              <a:xfrm>
                <a:off x="4054" y="1835"/>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0" name="Oval 120"/>
              <p:cNvSpPr>
                <a:spLocks noChangeArrowheads="1"/>
              </p:cNvSpPr>
              <p:nvPr/>
            </p:nvSpPr>
            <p:spPr bwMode="auto">
              <a:xfrm>
                <a:off x="3887" y="2387"/>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1" name="Oval 121"/>
              <p:cNvSpPr>
                <a:spLocks noChangeArrowheads="1"/>
              </p:cNvSpPr>
              <p:nvPr/>
            </p:nvSpPr>
            <p:spPr bwMode="auto">
              <a:xfrm>
                <a:off x="3869" y="153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2" name="Oval 122"/>
              <p:cNvSpPr>
                <a:spLocks noChangeArrowheads="1"/>
              </p:cNvSpPr>
              <p:nvPr/>
            </p:nvSpPr>
            <p:spPr bwMode="auto">
              <a:xfrm>
                <a:off x="3747" y="2092"/>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3" name="Oval 123"/>
              <p:cNvSpPr>
                <a:spLocks noChangeArrowheads="1"/>
              </p:cNvSpPr>
              <p:nvPr/>
            </p:nvSpPr>
            <p:spPr bwMode="auto">
              <a:xfrm>
                <a:off x="4327" y="1951"/>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4" name="Oval 124"/>
              <p:cNvSpPr>
                <a:spLocks noChangeArrowheads="1"/>
              </p:cNvSpPr>
              <p:nvPr/>
            </p:nvSpPr>
            <p:spPr bwMode="auto">
              <a:xfrm>
                <a:off x="3624" y="2251"/>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5" name="AutoShape 125"/>
              <p:cNvSpPr>
                <a:spLocks noChangeArrowheads="1"/>
              </p:cNvSpPr>
              <p:nvPr/>
            </p:nvSpPr>
            <p:spPr bwMode="auto">
              <a:xfrm>
                <a:off x="3376" y="1434"/>
                <a:ext cx="1161" cy="1136"/>
              </a:xfrm>
              <a:prstGeom prst="cube">
                <a:avLst>
                  <a:gd name="adj" fmla="val 25000"/>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nvGrpSpPr>
              <p:cNvPr id="73776" name="Group 126"/>
              <p:cNvGrpSpPr>
                <a:grpSpLocks/>
              </p:cNvGrpSpPr>
              <p:nvPr/>
            </p:nvGrpSpPr>
            <p:grpSpPr bwMode="auto">
              <a:xfrm>
                <a:off x="3324" y="1407"/>
                <a:ext cx="1266" cy="1220"/>
                <a:chOff x="1945" y="2904"/>
                <a:chExt cx="1266" cy="1220"/>
              </a:xfrm>
            </p:grpSpPr>
            <p:sp>
              <p:nvSpPr>
                <p:cNvPr id="73779" name="Oval 127"/>
                <p:cNvSpPr>
                  <a:spLocks noChangeArrowheads="1"/>
                </p:cNvSpPr>
                <p:nvPr/>
              </p:nvSpPr>
              <p:spPr bwMode="auto">
                <a:xfrm>
                  <a:off x="2244" y="290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80" name="Oval 128"/>
                <p:cNvSpPr>
                  <a:spLocks noChangeArrowheads="1"/>
                </p:cNvSpPr>
                <p:nvPr/>
              </p:nvSpPr>
              <p:spPr bwMode="auto">
                <a:xfrm>
                  <a:off x="1954" y="4011"/>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81" name="Oval 129"/>
                <p:cNvSpPr>
                  <a:spLocks noChangeArrowheads="1"/>
                </p:cNvSpPr>
                <p:nvPr/>
              </p:nvSpPr>
              <p:spPr bwMode="auto">
                <a:xfrm>
                  <a:off x="3098" y="373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82" name="Oval 130"/>
                <p:cNvSpPr>
                  <a:spLocks noChangeArrowheads="1"/>
                </p:cNvSpPr>
                <p:nvPr/>
              </p:nvSpPr>
              <p:spPr bwMode="auto">
                <a:xfrm>
                  <a:off x="3080" y="290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83" name="Oval 131"/>
                <p:cNvSpPr>
                  <a:spLocks noChangeArrowheads="1"/>
                </p:cNvSpPr>
                <p:nvPr/>
              </p:nvSpPr>
              <p:spPr bwMode="auto">
                <a:xfrm>
                  <a:off x="1945" y="3163"/>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3777" name="Oval 132"/>
              <p:cNvSpPr>
                <a:spLocks noChangeArrowheads="1"/>
              </p:cNvSpPr>
              <p:nvPr/>
            </p:nvSpPr>
            <p:spPr bwMode="auto">
              <a:xfrm>
                <a:off x="4191" y="1684"/>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78" name="Oval 133"/>
              <p:cNvSpPr>
                <a:spLocks noChangeArrowheads="1"/>
              </p:cNvSpPr>
              <p:nvPr/>
            </p:nvSpPr>
            <p:spPr bwMode="auto">
              <a:xfrm>
                <a:off x="4191" y="2518"/>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grpSp>
          <p:nvGrpSpPr>
            <p:cNvPr id="73737" name="Group 134"/>
            <p:cNvGrpSpPr>
              <a:grpSpLocks/>
            </p:cNvGrpSpPr>
            <p:nvPr/>
          </p:nvGrpSpPr>
          <p:grpSpPr bwMode="auto">
            <a:xfrm>
              <a:off x="3614" y="1389"/>
              <a:ext cx="1298" cy="1261"/>
              <a:chOff x="3306" y="1389"/>
              <a:chExt cx="1298" cy="1261"/>
            </a:xfrm>
          </p:grpSpPr>
          <p:grpSp>
            <p:nvGrpSpPr>
              <p:cNvPr id="73738" name="Group 135"/>
              <p:cNvGrpSpPr>
                <a:grpSpLocks/>
              </p:cNvGrpSpPr>
              <p:nvPr/>
            </p:nvGrpSpPr>
            <p:grpSpPr bwMode="auto">
              <a:xfrm>
                <a:off x="3306" y="1389"/>
                <a:ext cx="1298" cy="1261"/>
                <a:chOff x="3306" y="1389"/>
                <a:chExt cx="1298" cy="1261"/>
              </a:xfrm>
            </p:grpSpPr>
            <p:sp>
              <p:nvSpPr>
                <p:cNvPr id="73742" name="Oval 136"/>
                <p:cNvSpPr>
                  <a:spLocks noChangeArrowheads="1"/>
                </p:cNvSpPr>
                <p:nvPr/>
              </p:nvSpPr>
              <p:spPr bwMode="auto">
                <a:xfrm>
                  <a:off x="3306" y="165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3" name="Oval 137"/>
                <p:cNvSpPr>
                  <a:spLocks noChangeArrowheads="1"/>
                </p:cNvSpPr>
                <p:nvPr/>
              </p:nvSpPr>
              <p:spPr bwMode="auto">
                <a:xfrm>
                  <a:off x="3606"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4" name="Oval 138"/>
                <p:cNvSpPr>
                  <a:spLocks noChangeArrowheads="1"/>
                </p:cNvSpPr>
                <p:nvPr/>
              </p:nvSpPr>
              <p:spPr bwMode="auto">
                <a:xfrm>
                  <a:off x="4450"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5" name="Oval 139"/>
                <p:cNvSpPr>
                  <a:spLocks noChangeArrowheads="1"/>
                </p:cNvSpPr>
                <p:nvPr/>
              </p:nvSpPr>
              <p:spPr bwMode="auto">
                <a:xfrm>
                  <a:off x="4032" y="180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6" name="Oval 140"/>
                <p:cNvSpPr>
                  <a:spLocks noChangeArrowheads="1"/>
                </p:cNvSpPr>
                <p:nvPr/>
              </p:nvSpPr>
              <p:spPr bwMode="auto">
                <a:xfrm>
                  <a:off x="3434" y="1961"/>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7" name="Oval 141"/>
                <p:cNvSpPr>
                  <a:spLocks noChangeArrowheads="1"/>
                </p:cNvSpPr>
                <p:nvPr/>
              </p:nvSpPr>
              <p:spPr bwMode="auto">
                <a:xfrm>
                  <a:off x="4468" y="2223"/>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8" name="Oval 142"/>
                <p:cNvSpPr>
                  <a:spLocks noChangeArrowheads="1"/>
                </p:cNvSpPr>
                <p:nvPr/>
              </p:nvSpPr>
              <p:spPr bwMode="auto">
                <a:xfrm>
                  <a:off x="3878" y="23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49" name="Oval 143"/>
                <p:cNvSpPr>
                  <a:spLocks noChangeArrowheads="1"/>
                </p:cNvSpPr>
                <p:nvPr/>
              </p:nvSpPr>
              <p:spPr bwMode="auto">
                <a:xfrm>
                  <a:off x="3316" y="249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0" name="Oval 144"/>
                <p:cNvSpPr>
                  <a:spLocks noChangeArrowheads="1"/>
                </p:cNvSpPr>
                <p:nvPr/>
              </p:nvSpPr>
              <p:spPr bwMode="auto">
                <a:xfrm>
                  <a:off x="4177" y="2514"/>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1" name="Oval 145"/>
                <p:cNvSpPr>
                  <a:spLocks noChangeArrowheads="1"/>
                </p:cNvSpPr>
                <p:nvPr/>
              </p:nvSpPr>
              <p:spPr bwMode="auto">
                <a:xfrm>
                  <a:off x="3733" y="20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2" name="Oval 146"/>
                <p:cNvSpPr>
                  <a:spLocks noChangeArrowheads="1"/>
                </p:cNvSpPr>
                <p:nvPr/>
              </p:nvSpPr>
              <p:spPr bwMode="auto">
                <a:xfrm>
                  <a:off x="4313" y="194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3753" name="Oval 147"/>
                <p:cNvSpPr>
                  <a:spLocks noChangeArrowheads="1"/>
                </p:cNvSpPr>
                <p:nvPr/>
              </p:nvSpPr>
              <p:spPr bwMode="auto">
                <a:xfrm>
                  <a:off x="3851" y="151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grpSp>
          <p:sp>
            <p:nvSpPr>
              <p:cNvPr id="73739" name="Line 148"/>
              <p:cNvSpPr>
                <a:spLocks noChangeShapeType="1"/>
              </p:cNvSpPr>
              <p:nvPr/>
            </p:nvSpPr>
            <p:spPr bwMode="auto">
              <a:xfrm>
                <a:off x="3587" y="2024"/>
                <a:ext cx="725" cy="0"/>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0" name="Line 149"/>
              <p:cNvSpPr>
                <a:spLocks noChangeShapeType="1"/>
              </p:cNvSpPr>
              <p:nvPr/>
            </p:nvSpPr>
            <p:spPr bwMode="auto">
              <a:xfrm>
                <a:off x="3932" y="1625"/>
                <a:ext cx="0" cy="771"/>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1" name="Line 150"/>
              <p:cNvSpPr>
                <a:spLocks noChangeShapeType="1"/>
              </p:cNvSpPr>
              <p:nvPr/>
            </p:nvSpPr>
            <p:spPr bwMode="auto">
              <a:xfrm flipH="1">
                <a:off x="3842" y="1915"/>
                <a:ext cx="226" cy="182"/>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38996"/>
                                        </p:tgtEl>
                                        <p:attrNameLst>
                                          <p:attrName>style.visibility</p:attrName>
                                        </p:attrNameLst>
                                      </p:cBhvr>
                                      <p:to>
                                        <p:strVal val="visible"/>
                                      </p:to>
                                    </p:set>
                                    <p:animEffect transition="in" filter="box(in)">
                                      <p:cBhvr>
                                        <p:cTn id="7" dur="500"/>
                                        <p:tgtEl>
                                          <p:spTgt spid="38996"/>
                                        </p:tgtEl>
                                      </p:cBhvr>
                                    </p:animEffect>
                                  </p:childTnLst>
                                  <p:subTnLst>
                                    <p:set>
                                      <p:cBhvr override="childStyle">
                                        <p:cTn dur="1" fill="hold" display="0" masterRel="nextClick" afterEffect="1"/>
                                        <p:tgtEl>
                                          <p:spTgt spid="38996"/>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39014"/>
                                        </p:tgtEl>
                                        <p:attrNameLst>
                                          <p:attrName>style.visibility</p:attrName>
                                        </p:attrNameLst>
                                      </p:cBhvr>
                                      <p:to>
                                        <p:strVal val="visible"/>
                                      </p:to>
                                    </p:set>
                                    <p:animEffect transition="in" filter="strips(downLeft)">
                                      <p:cBhvr>
                                        <p:cTn id="12" dur="500"/>
                                        <p:tgtEl>
                                          <p:spTgt spid="39014"/>
                                        </p:tgtEl>
                                      </p:cBhvr>
                                    </p:animEffect>
                                  </p:childTnLst>
                                  <p:subTnLst>
                                    <p:set>
                                      <p:cBhvr override="childStyle">
                                        <p:cTn dur="1" fill="hold" display="0" masterRel="nextClick" afterEffect="1"/>
                                        <p:tgtEl>
                                          <p:spTgt spid="39014"/>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8916"/>
                                        </p:tgtEl>
                                        <p:attrNameLst>
                                          <p:attrName>style.visibility</p:attrName>
                                        </p:attrNameLst>
                                      </p:cBhvr>
                                      <p:to>
                                        <p:strVal val="visible"/>
                                      </p:to>
                                    </p:set>
                                    <p:animEffect transition="in" filter="diamond(in)">
                                      <p:cBhvr>
                                        <p:cTn id="17" dur="20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955675"/>
            <a:ext cx="8229600" cy="685800"/>
          </a:xfrm>
          <a:effectLst>
            <a:prstShdw prst="shdw17" dist="17961" dir="2700000">
              <a:srgbClr val="7A997A"/>
            </a:prstShdw>
          </a:effectLst>
        </p:spPr>
        <p:txBody>
          <a:bodyPr/>
          <a:lstStyle/>
          <a:p>
            <a:pPr eaLnBrk="1" hangingPunct="1"/>
            <a:r>
              <a:rPr lang="zh-CN" altLang="en-US" sz="3200" dirty="0" smtClean="0">
                <a:effectLst/>
                <a:latin typeface="微软雅黑" panose="020B0503020204020204" pitchFamily="34" charset="-122"/>
              </a:rPr>
              <a:t>布里渊区的特征</a:t>
            </a:r>
          </a:p>
        </p:txBody>
      </p:sp>
      <p:sp>
        <p:nvSpPr>
          <p:cNvPr id="74755" name="Rectangle 3"/>
          <p:cNvSpPr>
            <a:spLocks noChangeArrowheads="1"/>
          </p:cNvSpPr>
          <p:nvPr/>
        </p:nvSpPr>
        <p:spPr bwMode="auto">
          <a:xfrm>
            <a:off x="838200" y="2433638"/>
            <a:ext cx="739140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kumimoji="1" lang="en-US" altLang="zh-CN" sz="2800">
                <a:latin typeface="微软雅黑" panose="020B0503020204020204" pitchFamily="34" charset="-122"/>
              </a:rPr>
              <a:t>(1)</a:t>
            </a:r>
            <a:r>
              <a:rPr kumimoji="1" lang="zh-CN" altLang="en-US" sz="2800">
                <a:latin typeface="微软雅黑" panose="020B0503020204020204" pitchFamily="34" charset="-122"/>
              </a:rPr>
              <a:t>第一布里渊区实际上就是倒格子的维格纳</a:t>
            </a:r>
            <a:r>
              <a:rPr kumimoji="1" lang="en-US" altLang="zh-CN" sz="2800">
                <a:latin typeface="微软雅黑" panose="020B0503020204020204" pitchFamily="34" charset="-122"/>
              </a:rPr>
              <a:t>——</a:t>
            </a:r>
            <a:r>
              <a:rPr kumimoji="1" lang="zh-CN" altLang="en-US" sz="2800">
                <a:latin typeface="微软雅黑" panose="020B0503020204020204" pitchFamily="34" charset="-122"/>
              </a:rPr>
              <a:t>赛兹原胞，其形状围绕原点中心对称；</a:t>
            </a:r>
          </a:p>
          <a:p>
            <a:pPr algn="just" eaLnBrk="1" hangingPunct="1">
              <a:spcBef>
                <a:spcPct val="0"/>
              </a:spcBef>
              <a:buFontTx/>
              <a:buNone/>
            </a:pPr>
            <a:endParaRPr kumimoji="1" lang="zh-CN" altLang="en-US" sz="2800">
              <a:latin typeface="微软雅黑" panose="020B0503020204020204" pitchFamily="34" charset="-122"/>
            </a:endParaRPr>
          </a:p>
          <a:p>
            <a:pPr algn="just">
              <a:spcBef>
                <a:spcPct val="0"/>
              </a:spcBef>
              <a:buFontTx/>
              <a:buNone/>
            </a:pPr>
            <a:r>
              <a:rPr kumimoji="1" lang="en-US" altLang="zh-CN" sz="2800">
                <a:latin typeface="微软雅黑" panose="020B0503020204020204" pitchFamily="34" charset="-122"/>
              </a:rPr>
              <a:t>(2)</a:t>
            </a:r>
            <a:r>
              <a:rPr kumimoji="1" lang="zh-CN" altLang="en-US" sz="2800">
                <a:latin typeface="微软雅黑" panose="020B0503020204020204" pitchFamily="34" charset="-122"/>
              </a:rPr>
              <a:t>其余每个布里渊区的各个部分也都是以原点为中心对称分布的；</a:t>
            </a:r>
          </a:p>
          <a:p>
            <a:pPr algn="just">
              <a:spcBef>
                <a:spcPct val="0"/>
              </a:spcBef>
              <a:buFontTx/>
              <a:buNone/>
            </a:pPr>
            <a:endParaRPr kumimoji="1" lang="zh-CN" altLang="en-US" sz="2800">
              <a:latin typeface="微软雅黑" panose="020B0503020204020204" pitchFamily="34" charset="-122"/>
            </a:endParaRPr>
          </a:p>
          <a:p>
            <a:pPr>
              <a:spcBef>
                <a:spcPct val="0"/>
              </a:spcBef>
              <a:buFontTx/>
              <a:buNone/>
            </a:pPr>
            <a:r>
              <a:rPr kumimoji="1" lang="en-US" altLang="zh-CN" sz="2800">
                <a:latin typeface="微软雅黑" panose="020B0503020204020204" pitchFamily="34" charset="-122"/>
              </a:rPr>
              <a:t>(3)</a:t>
            </a:r>
            <a:r>
              <a:rPr kumimoji="1" lang="zh-CN" altLang="en-US" sz="2800">
                <a:latin typeface="微软雅黑" panose="020B0503020204020204" pitchFamily="34" charset="-122"/>
              </a:rPr>
              <a:t>每个布里渊区的体积都相等且等于倒格子原胞的体积。</a:t>
            </a:r>
            <a:r>
              <a:rPr kumimoji="1" lang="zh-CN" altLang="en-US" sz="1100">
                <a:latin typeface="微软雅黑" panose="020B0503020204020204" pitchFamily="34" charset="-122"/>
              </a:rPr>
              <a:t> </a:t>
            </a:r>
            <a:endParaRPr kumimoji="1" lang="zh-CN" altLang="en-US" sz="2400">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p:cNvGraphicFramePr>
            <a:graphicFrameLocks noChangeAspect="1"/>
          </p:cNvGraphicFramePr>
          <p:nvPr/>
        </p:nvGraphicFramePr>
        <p:xfrm>
          <a:off x="3775075" y="692150"/>
          <a:ext cx="4603750" cy="1227138"/>
        </p:xfrm>
        <a:graphic>
          <a:graphicData uri="http://schemas.openxmlformats.org/presentationml/2006/ole">
            <mc:AlternateContent xmlns:mc="http://schemas.openxmlformats.org/markup-compatibility/2006">
              <mc:Choice xmlns:v="urn:schemas-microsoft-com:vml" Requires="v">
                <p:oleObj spid="_x0000_s47175" r:id="rId3" imgW="1778000" imgH="469900" progId="Equation.3">
                  <p:embed/>
                </p:oleObj>
              </mc:Choice>
              <mc:Fallback>
                <p:oleObj r:id="rId3" imgW="1778000" imgH="469900" progId="Equation.3">
                  <p:embed/>
                  <p:pic>
                    <p:nvPicPr>
                      <p:cNvPr id="0" name="Object 2"/>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775075" y="692150"/>
                        <a:ext cx="4603750"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7" name="Object 3"/>
          <p:cNvGraphicFramePr>
            <a:graphicFrameLocks noChangeAspect="1"/>
          </p:cNvGraphicFramePr>
          <p:nvPr/>
        </p:nvGraphicFramePr>
        <p:xfrm>
          <a:off x="803275" y="2022475"/>
          <a:ext cx="7292975" cy="658813"/>
        </p:xfrm>
        <a:graphic>
          <a:graphicData uri="http://schemas.openxmlformats.org/presentationml/2006/ole">
            <mc:AlternateContent xmlns:mc="http://schemas.openxmlformats.org/markup-compatibility/2006">
              <mc:Choice xmlns:v="urn:schemas-microsoft-com:vml" Requires="v">
                <p:oleObj spid="_x0000_s47176" r:id="rId5" imgW="2705100" imgH="241300" progId="Equation.3">
                  <p:embed/>
                </p:oleObj>
              </mc:Choice>
              <mc:Fallback>
                <p:oleObj r:id="rId5" imgW="2705100" imgH="241300" progId="Equation.3">
                  <p:embed/>
                  <p:pic>
                    <p:nvPicPr>
                      <p:cNvPr id="0" name="Object 3"/>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03275" y="2022475"/>
                        <a:ext cx="7292975"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8" name="Rectangle 8"/>
          <p:cNvSpPr>
            <a:spLocks noChangeArrowheads="1"/>
          </p:cNvSpPr>
          <p:nvPr/>
        </p:nvSpPr>
        <p:spPr bwMode="auto">
          <a:xfrm>
            <a:off x="117475" y="1050925"/>
            <a:ext cx="3760788"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3n</a:t>
            </a:r>
            <a:r>
              <a:rPr lang="zh-CN" altLang="en-US">
                <a:latin typeface="微软雅黑" panose="020B0503020204020204" pitchFamily="34" charset="-122"/>
              </a:rPr>
              <a:t>个线性齐次方程</a:t>
            </a:r>
          </a:p>
        </p:txBody>
      </p:sp>
      <p:sp>
        <p:nvSpPr>
          <p:cNvPr id="47109" name="Rectangle 9"/>
          <p:cNvSpPr>
            <a:spLocks noChangeArrowheads="1"/>
          </p:cNvSpPr>
          <p:nvPr/>
        </p:nvSpPr>
        <p:spPr bwMode="auto">
          <a:xfrm>
            <a:off x="117475" y="3598863"/>
            <a:ext cx="5761038"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系数行列式为零条件，得到</a:t>
            </a:r>
            <a:r>
              <a:rPr lang="en-US" altLang="zh-CN">
                <a:latin typeface="微软雅黑" panose="020B0503020204020204" pitchFamily="34" charset="-122"/>
              </a:rPr>
              <a:t>3n</a:t>
            </a:r>
            <a:r>
              <a:rPr lang="zh-CN" altLang="en-US">
                <a:latin typeface="微软雅黑" panose="020B0503020204020204" pitchFamily="34" charset="-122"/>
              </a:rPr>
              <a:t>个</a:t>
            </a:r>
          </a:p>
        </p:txBody>
      </p:sp>
      <p:graphicFrame>
        <p:nvGraphicFramePr>
          <p:cNvPr id="47110" name="Object 10"/>
          <p:cNvGraphicFramePr>
            <a:graphicFrameLocks noChangeAspect="1"/>
          </p:cNvGraphicFramePr>
          <p:nvPr/>
        </p:nvGraphicFramePr>
        <p:xfrm>
          <a:off x="5680075" y="3556000"/>
          <a:ext cx="3276600" cy="627063"/>
        </p:xfrm>
        <a:graphic>
          <a:graphicData uri="http://schemas.openxmlformats.org/presentationml/2006/ole">
            <mc:AlternateContent xmlns:mc="http://schemas.openxmlformats.org/markup-compatibility/2006">
              <mc:Choice xmlns:v="urn:schemas-microsoft-com:vml" Requires="v">
                <p:oleObj spid="_x0000_s47177" r:id="rId7" imgW="1234536" imgH="198063" progId="Equation.3">
                  <p:embed/>
                </p:oleObj>
              </mc:Choice>
              <mc:Fallback>
                <p:oleObj r:id="rId7" imgW="1234536" imgH="198063" progId="Equation.3">
                  <p:embed/>
                  <p:pic>
                    <p:nvPicPr>
                      <p:cNvPr id="0" name="Object 10"/>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680075" y="3556000"/>
                        <a:ext cx="32766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1" name="Rectangle 11"/>
          <p:cNvSpPr>
            <a:spLocks noChangeArrowheads="1"/>
          </p:cNvSpPr>
          <p:nvPr/>
        </p:nvSpPr>
        <p:spPr bwMode="auto">
          <a:xfrm>
            <a:off x="117475" y="4346575"/>
            <a:ext cx="15113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长波极限</a:t>
            </a:r>
          </a:p>
        </p:txBody>
      </p:sp>
      <p:graphicFrame>
        <p:nvGraphicFramePr>
          <p:cNvPr id="47112" name="Object 12"/>
          <p:cNvGraphicFramePr>
            <a:graphicFrameLocks noChangeAspect="1"/>
          </p:cNvGraphicFramePr>
          <p:nvPr/>
        </p:nvGraphicFramePr>
        <p:xfrm>
          <a:off x="1641475" y="4341813"/>
          <a:ext cx="1066800" cy="527050"/>
        </p:xfrm>
        <a:graphic>
          <a:graphicData uri="http://schemas.openxmlformats.org/presentationml/2006/ole">
            <mc:AlternateContent xmlns:mc="http://schemas.openxmlformats.org/markup-compatibility/2006">
              <mc:Choice xmlns:v="urn:schemas-microsoft-com:vml" Requires="v">
                <p:oleObj spid="_x0000_s47178" name="Equation" r:id="rId9" imgW="418918" imgH="203112" progId="Equation.3">
                  <p:embed/>
                </p:oleObj>
              </mc:Choice>
              <mc:Fallback>
                <p:oleObj name="Equation" r:id="rId9" imgW="418918" imgH="203112" progId="Equation.3">
                  <p:embed/>
                  <p:pic>
                    <p:nvPicPr>
                      <p:cNvPr id="0" name="Object 12"/>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641475" y="4341813"/>
                        <a:ext cx="10668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3" name="Rectangle 13"/>
          <p:cNvSpPr>
            <a:spLocks noChangeArrowheads="1"/>
          </p:cNvSpPr>
          <p:nvPr/>
        </p:nvSpPr>
        <p:spPr bwMode="auto">
          <a:xfrm>
            <a:off x="3089275" y="4376738"/>
            <a:ext cx="722313"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3</a:t>
            </a:r>
            <a:r>
              <a:rPr lang="zh-CN" altLang="en-US">
                <a:latin typeface="微软雅黑" panose="020B0503020204020204" pitchFamily="34" charset="-122"/>
              </a:rPr>
              <a:t>个</a:t>
            </a:r>
          </a:p>
        </p:txBody>
      </p:sp>
      <p:graphicFrame>
        <p:nvGraphicFramePr>
          <p:cNvPr id="47114" name="Object 14"/>
          <p:cNvGraphicFramePr>
            <a:graphicFrameLocks noChangeAspect="1"/>
          </p:cNvGraphicFramePr>
          <p:nvPr/>
        </p:nvGraphicFramePr>
        <p:xfrm>
          <a:off x="3827463" y="4318000"/>
          <a:ext cx="1171575" cy="627063"/>
        </p:xfrm>
        <a:graphic>
          <a:graphicData uri="http://schemas.openxmlformats.org/presentationml/2006/ole">
            <mc:AlternateContent xmlns:mc="http://schemas.openxmlformats.org/markup-compatibility/2006">
              <mc:Choice xmlns:v="urn:schemas-microsoft-com:vml" Requires="v">
                <p:oleObj spid="_x0000_s47179" r:id="rId11" imgW="457200" imgH="241300" progId="Equation.3">
                  <p:embed/>
                </p:oleObj>
              </mc:Choice>
              <mc:Fallback>
                <p:oleObj r:id="rId11" imgW="457200" imgH="241300" progId="Equation.3">
                  <p:embed/>
                  <p:pic>
                    <p:nvPicPr>
                      <p:cNvPr id="0" name="Object 14"/>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27463" y="4318000"/>
                        <a:ext cx="117157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5" name="Rectangle 16"/>
          <p:cNvSpPr>
            <a:spLocks noChangeArrowheads="1"/>
          </p:cNvSpPr>
          <p:nvPr/>
        </p:nvSpPr>
        <p:spPr bwMode="auto">
          <a:xfrm>
            <a:off x="269875" y="5040313"/>
            <a:ext cx="581818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趋于一致</a:t>
            </a:r>
          </a:p>
        </p:txBody>
      </p:sp>
      <p:graphicFrame>
        <p:nvGraphicFramePr>
          <p:cNvPr id="47116" name="Object 15"/>
          <p:cNvGraphicFramePr>
            <a:graphicFrameLocks noChangeAspect="1"/>
          </p:cNvGraphicFramePr>
          <p:nvPr/>
        </p:nvGraphicFramePr>
        <p:xfrm>
          <a:off x="1255713" y="4954588"/>
          <a:ext cx="2903537" cy="636587"/>
        </p:xfrm>
        <a:graphic>
          <a:graphicData uri="http://schemas.openxmlformats.org/presentationml/2006/ole">
            <mc:AlternateContent xmlns:mc="http://schemas.openxmlformats.org/markup-compatibility/2006">
              <mc:Choice xmlns:v="urn:schemas-microsoft-com:vml" Requires="v">
                <p:oleObj spid="_x0000_s47180" name="公式" r:id="rId13" imgW="939392" imgH="203112" progId="Equation.3">
                  <p:embed/>
                </p:oleObj>
              </mc:Choice>
              <mc:Fallback>
                <p:oleObj name="公式" r:id="rId13" imgW="939392" imgH="203112" progId="Equation.3">
                  <p:embed/>
                  <p:pic>
                    <p:nvPicPr>
                      <p:cNvPr id="0" name="Object 15"/>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255713" y="4954588"/>
                        <a:ext cx="290353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17" name="Rectangle 17"/>
          <p:cNvSpPr>
            <a:spLocks noChangeArrowheads="1"/>
          </p:cNvSpPr>
          <p:nvPr/>
        </p:nvSpPr>
        <p:spPr bwMode="auto">
          <a:xfrm>
            <a:off x="269875" y="5729288"/>
            <a:ext cx="88392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nSpc>
                <a:spcPct val="120000"/>
              </a:lnSpc>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三个频率对应的格波描述不同原胞之间的相对运动</a:t>
            </a:r>
          </a:p>
          <a:p>
            <a:pPr>
              <a:lnSpc>
                <a:spcPct val="120000"/>
              </a:lnSpc>
              <a:spcBef>
                <a:spcPct val="0"/>
              </a:spcBef>
              <a:buFontTx/>
              <a:buNone/>
            </a:pPr>
            <a:r>
              <a:rPr lang="en-US" altLang="zh-CN">
                <a:latin typeface="微软雅黑" panose="020B0503020204020204" pitchFamily="34" charset="-122"/>
              </a:rPr>
              <a:t>—— 3</a:t>
            </a:r>
            <a:r>
              <a:rPr lang="zh-CN" altLang="en-US">
                <a:latin typeface="微软雅黑" panose="020B0503020204020204" pitchFamily="34" charset="-122"/>
              </a:rPr>
              <a:t>支声学波</a:t>
            </a:r>
          </a:p>
        </p:txBody>
      </p:sp>
      <p:graphicFrame>
        <p:nvGraphicFramePr>
          <p:cNvPr id="47118" name="Object 20"/>
          <p:cNvGraphicFramePr>
            <a:graphicFrameLocks noChangeAspect="1"/>
          </p:cNvGraphicFramePr>
          <p:nvPr/>
        </p:nvGraphicFramePr>
        <p:xfrm>
          <a:off x="803275" y="2909888"/>
          <a:ext cx="6340475" cy="461962"/>
        </p:xfrm>
        <a:graphic>
          <a:graphicData uri="http://schemas.openxmlformats.org/presentationml/2006/ole">
            <mc:AlternateContent xmlns:mc="http://schemas.openxmlformats.org/markup-compatibility/2006">
              <mc:Choice xmlns:v="urn:schemas-microsoft-com:vml" Requires="v">
                <p:oleObj spid="_x0000_s47181" name="Equation" r:id="rId15" imgW="2819400" imgH="203200" progId="Equation.DSMT4">
                  <p:embed/>
                </p:oleObj>
              </mc:Choice>
              <mc:Fallback>
                <p:oleObj name="Equation" r:id="rId15" imgW="2819400" imgH="203200" progId="Equation.DSMT4">
                  <p:embed/>
                  <p:pic>
                    <p:nvPicPr>
                      <p:cNvPr id="0" name="Object 20"/>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03275" y="2909888"/>
                        <a:ext cx="6340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79425" y="760413"/>
            <a:ext cx="8243888" cy="796925"/>
          </a:xfrm>
        </p:spPr>
        <p:txBody>
          <a:bodyPr/>
          <a:lstStyle/>
          <a:p>
            <a:pPr eaLnBrk="1" hangingPunct="1"/>
            <a:r>
              <a:rPr lang="zh-CN" altLang="en-US" sz="3200" dirty="0" smtClean="0">
                <a:effectLst/>
                <a:latin typeface="微软雅黑" panose="020B0503020204020204" pitchFamily="34" charset="-122"/>
              </a:rPr>
              <a:t>晶格振动的经典理论</a:t>
            </a:r>
          </a:p>
        </p:txBody>
      </p:sp>
      <p:sp>
        <p:nvSpPr>
          <p:cNvPr id="81923" name="Text Box 3"/>
          <p:cNvSpPr txBox="1">
            <a:spLocks noChangeArrowheads="1"/>
          </p:cNvSpPr>
          <p:nvPr/>
        </p:nvSpPr>
        <p:spPr bwMode="auto">
          <a:xfrm>
            <a:off x="323850" y="1714500"/>
            <a:ext cx="8208963"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a:t>
            </a:r>
            <a:r>
              <a:rPr lang="zh-CN" altLang="en-US" sz="2400">
                <a:solidFill>
                  <a:srgbClr val="800000"/>
                </a:solidFill>
                <a:latin typeface="微软雅黑" panose="020B0503020204020204" pitchFamily="34" charset="-122"/>
              </a:rPr>
              <a:t>简谐近似：</a:t>
            </a:r>
            <a:r>
              <a:rPr lang="zh-CN" altLang="en-US" sz="2400">
                <a:latin typeface="微软雅黑" panose="020B0503020204020204" pitchFamily="34" charset="-122"/>
              </a:rPr>
              <a:t>力与位移成线性关系</a:t>
            </a:r>
          </a:p>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a:t>
            </a:r>
            <a:r>
              <a:rPr lang="zh-CN" altLang="en-US" sz="2400">
                <a:solidFill>
                  <a:srgbClr val="800000"/>
                </a:solidFill>
                <a:latin typeface="微软雅黑" panose="020B0503020204020204" pitchFamily="34" charset="-122"/>
              </a:rPr>
              <a:t>集体振动：</a:t>
            </a:r>
            <a:r>
              <a:rPr lang="zh-CN" altLang="en-US" sz="2400">
                <a:latin typeface="微软雅黑" panose="020B0503020204020204" pitchFamily="34" charset="-122"/>
              </a:rPr>
              <a:t>不同格点的原子振动互相联系，差一相因</a:t>
            </a:r>
            <a:endParaRPr lang="en-US" altLang="zh-CN" sz="2400">
              <a:latin typeface="微软雅黑" panose="020B0503020204020204" pitchFamily="34" charset="-122"/>
            </a:endParaRPr>
          </a:p>
          <a:p>
            <a:pPr eaLnBrk="1" hangingPunct="1">
              <a:lnSpc>
                <a:spcPct val="125000"/>
              </a:lnSpc>
              <a:spcBef>
                <a:spcPct val="0"/>
              </a:spcBef>
              <a:buFontTx/>
              <a:buNone/>
            </a:pPr>
            <a:r>
              <a:rPr lang="zh-CN" altLang="en-US" sz="2400">
                <a:latin typeface="微软雅黑" panose="020B0503020204020204" pitchFamily="34" charset="-122"/>
              </a:rPr>
              <a:t>  子， </a:t>
            </a:r>
            <a:r>
              <a:rPr lang="en-US" altLang="zh-CN" sz="2400" i="1">
                <a:latin typeface="微软雅黑" panose="020B0503020204020204" pitchFamily="34" charset="-122"/>
              </a:rPr>
              <a:t>N</a:t>
            </a:r>
            <a:r>
              <a:rPr lang="zh-CN" altLang="en-US" sz="2400">
                <a:latin typeface="微软雅黑" panose="020B0503020204020204" pitchFamily="34" charset="-122"/>
              </a:rPr>
              <a:t>个原子关联的位移描写一个振动</a:t>
            </a:r>
          </a:p>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a:t>
            </a:r>
            <a:r>
              <a:rPr lang="zh-CN" altLang="en-US" sz="2400">
                <a:solidFill>
                  <a:srgbClr val="800000"/>
                </a:solidFill>
                <a:latin typeface="微软雅黑" panose="020B0503020204020204" pitchFamily="34" charset="-122"/>
              </a:rPr>
              <a:t>独立振动：</a:t>
            </a:r>
            <a:r>
              <a:rPr lang="zh-CN" altLang="en-US" sz="2400">
                <a:solidFill>
                  <a:srgbClr val="1C1C1C"/>
                </a:solidFill>
                <a:latin typeface="微软雅黑" panose="020B0503020204020204" pitchFamily="34" charset="-122"/>
              </a:rPr>
              <a:t>不同的振动</a:t>
            </a:r>
            <a:r>
              <a:rPr lang="en-US" altLang="zh-CN" sz="2400">
                <a:solidFill>
                  <a:srgbClr val="1C1C1C"/>
                </a:solidFill>
                <a:latin typeface="微软雅黑" panose="020B0503020204020204" pitchFamily="34" charset="-122"/>
              </a:rPr>
              <a:t>ω(</a:t>
            </a:r>
            <a:r>
              <a:rPr lang="en-US" altLang="zh-CN" sz="2400" i="1">
                <a:solidFill>
                  <a:srgbClr val="1C1C1C"/>
                </a:solidFill>
                <a:latin typeface="微软雅黑" panose="020B0503020204020204" pitchFamily="34" charset="-122"/>
              </a:rPr>
              <a:t>q</a:t>
            </a:r>
            <a:r>
              <a:rPr lang="en-US" altLang="zh-CN" sz="2400">
                <a:solidFill>
                  <a:srgbClr val="1C1C1C"/>
                </a:solidFill>
                <a:latin typeface="微软雅黑" panose="020B0503020204020204" pitchFamily="34" charset="-122"/>
              </a:rPr>
              <a:t>)</a:t>
            </a:r>
            <a:r>
              <a:rPr lang="zh-CN" altLang="en-US" sz="2400">
                <a:solidFill>
                  <a:srgbClr val="1C1C1C"/>
                </a:solidFill>
                <a:latin typeface="微软雅黑" panose="020B0503020204020204" pitchFamily="34" charset="-122"/>
              </a:rPr>
              <a:t>之间无相互作用</a:t>
            </a:r>
          </a:p>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3</a:t>
            </a:r>
            <a:r>
              <a:rPr lang="zh-CN" altLang="en-US" sz="2400">
                <a:solidFill>
                  <a:srgbClr val="800000"/>
                </a:solidFill>
                <a:latin typeface="微软雅黑" panose="020B0503020204020204" pitchFamily="34" charset="-122"/>
              </a:rPr>
              <a:t>支声学支：</a:t>
            </a:r>
            <a:r>
              <a:rPr lang="en-US" altLang="zh-CN" sz="2400" i="1">
                <a:solidFill>
                  <a:srgbClr val="1C1C1C"/>
                </a:solidFill>
                <a:latin typeface="微软雅黑" panose="020B0503020204020204" pitchFamily="34" charset="-122"/>
              </a:rPr>
              <a:t>q</a:t>
            </a:r>
            <a:r>
              <a:rPr lang="en-US" altLang="en-US" sz="2400" i="1">
                <a:solidFill>
                  <a:srgbClr val="1C1C1C"/>
                </a:solidFill>
                <a:latin typeface="微软雅黑" panose="020B0503020204020204" pitchFamily="34" charset="-122"/>
              </a:rPr>
              <a:t>→</a:t>
            </a:r>
            <a:r>
              <a:rPr lang="en-US" altLang="zh-CN" sz="2400">
                <a:solidFill>
                  <a:srgbClr val="1C1C1C"/>
                </a:solidFill>
                <a:latin typeface="微软雅黑" panose="020B0503020204020204" pitchFamily="34" charset="-122"/>
              </a:rPr>
              <a:t>0</a:t>
            </a:r>
            <a:r>
              <a:rPr lang="zh-CN" altLang="en-US" sz="2400">
                <a:solidFill>
                  <a:srgbClr val="1C1C1C"/>
                </a:solidFill>
                <a:latin typeface="微软雅黑" panose="020B0503020204020204" pitchFamily="34" charset="-122"/>
              </a:rPr>
              <a:t>，</a:t>
            </a:r>
            <a:r>
              <a:rPr lang="en-US" altLang="zh-CN" sz="2400">
                <a:solidFill>
                  <a:srgbClr val="1C1C1C"/>
                </a:solidFill>
                <a:latin typeface="微软雅黑" panose="020B0503020204020204" pitchFamily="34" charset="-122"/>
              </a:rPr>
              <a:t>ω</a:t>
            </a:r>
            <a:r>
              <a:rPr lang="zh-CN" altLang="en-US" sz="2400">
                <a:solidFill>
                  <a:srgbClr val="1C1C1C"/>
                </a:solidFill>
                <a:latin typeface="微软雅黑" panose="020B0503020204020204" pitchFamily="34" charset="-122"/>
              </a:rPr>
              <a:t>与</a:t>
            </a:r>
            <a:r>
              <a:rPr lang="en-US" altLang="zh-CN" sz="2400" i="1">
                <a:solidFill>
                  <a:srgbClr val="1C1C1C"/>
                </a:solidFill>
                <a:latin typeface="微软雅黑" panose="020B0503020204020204" pitchFamily="34" charset="-122"/>
              </a:rPr>
              <a:t>q</a:t>
            </a:r>
            <a:r>
              <a:rPr lang="zh-CN" altLang="en-US" sz="2400">
                <a:solidFill>
                  <a:srgbClr val="1C1C1C"/>
                </a:solidFill>
                <a:latin typeface="微软雅黑" panose="020B0503020204020204" pitchFamily="34" charset="-122"/>
              </a:rPr>
              <a:t>成线性关系</a:t>
            </a:r>
          </a:p>
          <a:p>
            <a:pPr lvl="1" eaLnBrk="1" hangingPunct="1">
              <a:lnSpc>
                <a:spcPct val="125000"/>
              </a:lnSpc>
              <a:spcBef>
                <a:spcPct val="0"/>
              </a:spcBef>
              <a:buFontTx/>
              <a:buNone/>
            </a:pPr>
            <a:r>
              <a:rPr lang="zh-CN" altLang="en-US" sz="2400">
                <a:solidFill>
                  <a:srgbClr val="1C1C1C"/>
                </a:solidFill>
                <a:latin typeface="微软雅黑" panose="020B0503020204020204" pitchFamily="34" charset="-122"/>
              </a:rPr>
              <a:t>* 振幅方向相同， </a:t>
            </a:r>
            <a:r>
              <a:rPr lang="en-US" altLang="zh-CN" sz="2400" i="1">
                <a:solidFill>
                  <a:srgbClr val="1C1C1C"/>
                </a:solidFill>
                <a:latin typeface="微软雅黑" panose="020B0503020204020204" pitchFamily="34" charset="-122"/>
              </a:rPr>
              <a:t>q</a:t>
            </a:r>
            <a:r>
              <a:rPr lang="en-US" altLang="zh-CN" sz="2400">
                <a:solidFill>
                  <a:srgbClr val="1C1C1C"/>
                </a:solidFill>
                <a:latin typeface="微软雅黑" panose="020B0503020204020204" pitchFamily="34" charset="-122"/>
              </a:rPr>
              <a:t>=0</a:t>
            </a:r>
            <a:r>
              <a:rPr lang="zh-CN" altLang="en-US" sz="2400">
                <a:solidFill>
                  <a:srgbClr val="1C1C1C"/>
                </a:solidFill>
                <a:latin typeface="微软雅黑" panose="020B0503020204020204" pitchFamily="34" charset="-122"/>
              </a:rPr>
              <a:t>时代表质心的振动</a:t>
            </a:r>
          </a:p>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3s-3</a:t>
            </a:r>
            <a:r>
              <a:rPr lang="zh-CN" altLang="en-US" sz="2400">
                <a:solidFill>
                  <a:srgbClr val="800000"/>
                </a:solidFill>
                <a:latin typeface="微软雅黑" panose="020B0503020204020204" pitchFamily="34" charset="-122"/>
              </a:rPr>
              <a:t>支光学支：</a:t>
            </a:r>
            <a:r>
              <a:rPr lang="en-US" altLang="zh-CN" sz="2400" i="1">
                <a:solidFill>
                  <a:srgbClr val="1C1C1C"/>
                </a:solidFill>
                <a:latin typeface="微软雅黑" panose="020B0503020204020204" pitchFamily="34" charset="-122"/>
              </a:rPr>
              <a:t>q</a:t>
            </a:r>
            <a:r>
              <a:rPr lang="en-US" altLang="en-US" sz="2400" i="1">
                <a:solidFill>
                  <a:srgbClr val="1C1C1C"/>
                </a:solidFill>
                <a:latin typeface="微软雅黑" panose="020B0503020204020204" pitchFamily="34" charset="-122"/>
              </a:rPr>
              <a:t>→</a:t>
            </a:r>
            <a:r>
              <a:rPr lang="en-US" altLang="zh-CN" sz="2400">
                <a:solidFill>
                  <a:srgbClr val="1C1C1C"/>
                </a:solidFill>
                <a:latin typeface="微软雅黑" panose="020B0503020204020204" pitchFamily="34" charset="-122"/>
              </a:rPr>
              <a:t> 0</a:t>
            </a:r>
            <a:r>
              <a:rPr lang="zh-CN" altLang="en-US" sz="2400">
                <a:solidFill>
                  <a:srgbClr val="1C1C1C"/>
                </a:solidFill>
                <a:latin typeface="微软雅黑" panose="020B0503020204020204" pitchFamily="34" charset="-122"/>
              </a:rPr>
              <a:t>，</a:t>
            </a:r>
            <a:r>
              <a:rPr lang="en-US" altLang="zh-CN" sz="2400">
                <a:solidFill>
                  <a:srgbClr val="1C1C1C"/>
                </a:solidFill>
                <a:latin typeface="微软雅黑" panose="020B0503020204020204" pitchFamily="34" charset="-122"/>
              </a:rPr>
              <a:t>ω</a:t>
            </a:r>
            <a:r>
              <a:rPr lang="zh-CN" altLang="en-US" sz="2400">
                <a:solidFill>
                  <a:srgbClr val="1C1C1C"/>
                </a:solidFill>
                <a:latin typeface="微软雅黑" panose="020B0503020204020204" pitchFamily="34" charset="-122"/>
              </a:rPr>
              <a:t>为常数</a:t>
            </a:r>
          </a:p>
          <a:p>
            <a:pPr lvl="1" eaLnBrk="1" hangingPunct="1">
              <a:lnSpc>
                <a:spcPct val="125000"/>
              </a:lnSpc>
              <a:spcBef>
                <a:spcPct val="0"/>
              </a:spcBef>
              <a:buFontTx/>
              <a:buNone/>
            </a:pPr>
            <a:r>
              <a:rPr lang="zh-CN" altLang="en-US" sz="2400">
                <a:solidFill>
                  <a:srgbClr val="1C1C1C"/>
                </a:solidFill>
                <a:latin typeface="微软雅黑" panose="020B0503020204020204" pitchFamily="34" charset="-122"/>
              </a:rPr>
              <a:t>* 振幅方向相反，</a:t>
            </a:r>
            <a:r>
              <a:rPr lang="en-US" altLang="zh-CN" sz="2400" i="1">
                <a:solidFill>
                  <a:srgbClr val="1C1C1C"/>
                </a:solidFill>
                <a:latin typeface="微软雅黑" panose="020B0503020204020204" pitchFamily="34" charset="-122"/>
              </a:rPr>
              <a:t>q</a:t>
            </a:r>
            <a:r>
              <a:rPr lang="en-US" altLang="zh-CN" sz="2400">
                <a:solidFill>
                  <a:srgbClr val="1C1C1C"/>
                </a:solidFill>
                <a:latin typeface="微软雅黑" panose="020B0503020204020204" pitchFamily="34" charset="-122"/>
              </a:rPr>
              <a:t>=0</a:t>
            </a:r>
            <a:r>
              <a:rPr lang="zh-CN" altLang="en-US" sz="2400">
                <a:solidFill>
                  <a:srgbClr val="1C1C1C"/>
                </a:solidFill>
                <a:latin typeface="微软雅黑" panose="020B0503020204020204" pitchFamily="34" charset="-122"/>
              </a:rPr>
              <a:t>时代表质心不动的相向振动</a:t>
            </a:r>
          </a:p>
          <a:p>
            <a:pPr eaLnBrk="1" hangingPunct="1">
              <a:lnSpc>
                <a:spcPct val="125000"/>
              </a:lnSpc>
              <a:spcBef>
                <a:spcPct val="0"/>
              </a:spcBef>
              <a:buFontTx/>
              <a:buNone/>
            </a:pPr>
            <a:r>
              <a:rPr lang="en-US" altLang="zh-CN" sz="2400">
                <a:solidFill>
                  <a:srgbClr val="800000"/>
                </a:solidFill>
                <a:latin typeface="微软雅黑" panose="020B0503020204020204" pitchFamily="34" charset="-122"/>
              </a:rPr>
              <a:t>• </a:t>
            </a:r>
            <a:r>
              <a:rPr lang="zh-CN" altLang="en-US" sz="2400">
                <a:solidFill>
                  <a:srgbClr val="800000"/>
                </a:solidFill>
                <a:latin typeface="微软雅黑" panose="020B0503020204020204" pitchFamily="34" charset="-122"/>
              </a:rPr>
              <a:t>声学支与光学支之间</a:t>
            </a:r>
            <a:r>
              <a:rPr lang="zh-CN" altLang="en-US" sz="2400">
                <a:solidFill>
                  <a:srgbClr val="1C1C1C"/>
                </a:solidFill>
                <a:latin typeface="微软雅黑" panose="020B0503020204020204" pitchFamily="34" charset="-122"/>
              </a:rPr>
              <a:t>有频率隙，在频隙范围内 以及在</a:t>
            </a:r>
            <a:endParaRPr lang="en-US" altLang="zh-CN" sz="2400">
              <a:solidFill>
                <a:srgbClr val="1C1C1C"/>
              </a:solidFill>
              <a:latin typeface="微软雅黑" panose="020B0503020204020204" pitchFamily="34" charset="-122"/>
            </a:endParaRPr>
          </a:p>
          <a:p>
            <a:pPr eaLnBrk="1" hangingPunct="1">
              <a:lnSpc>
                <a:spcPct val="125000"/>
              </a:lnSpc>
              <a:spcBef>
                <a:spcPct val="0"/>
              </a:spcBef>
              <a:buFontTx/>
              <a:buNone/>
            </a:pPr>
            <a:r>
              <a:rPr lang="en-US" altLang="zh-CN" sz="2400">
                <a:solidFill>
                  <a:srgbClr val="1C1C1C"/>
                </a:solidFill>
                <a:latin typeface="微软雅黑" panose="020B0503020204020204" pitchFamily="34" charset="-122"/>
              </a:rPr>
              <a:t>   </a:t>
            </a:r>
            <a:r>
              <a:rPr lang="zh-CN" altLang="en-US" sz="2400">
                <a:solidFill>
                  <a:srgbClr val="1C1C1C"/>
                </a:solidFill>
                <a:latin typeface="微软雅黑" panose="020B0503020204020204" pitchFamily="34" charset="-122"/>
              </a:rPr>
              <a:t>声学支、光学支频率范围外的振动不能在晶体中传播</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961745" y="908720"/>
            <a:ext cx="3528392" cy="5811169"/>
          </a:xfrm>
          <a:prstGeom prst="roundRect">
            <a:avLst>
              <a:gd name="adj" fmla="val 8029"/>
            </a:avLst>
          </a:prstGeom>
          <a:noFill/>
          <a:ln w="19050" cap="flat" cmpd="sng" algn="ctr">
            <a:solidFill>
              <a:schemeClr val="tx1"/>
            </a:solidFill>
            <a:prstDash val="dash"/>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rgbClr val="1C1C1C"/>
              </a:solidFill>
              <a:effectLst/>
              <a:latin typeface="Times New Roman" pitchFamily="18" charset="0"/>
              <a:ea typeface="宋体" pitchFamily="2" charset="-122"/>
            </a:endParaRPr>
          </a:p>
        </p:txBody>
      </p:sp>
      <p:sp>
        <p:nvSpPr>
          <p:cNvPr id="19" name="圆角矩形 18"/>
          <p:cNvSpPr/>
          <p:nvPr/>
        </p:nvSpPr>
        <p:spPr bwMode="auto">
          <a:xfrm>
            <a:off x="4644008" y="908720"/>
            <a:ext cx="3528392" cy="5811169"/>
          </a:xfrm>
          <a:prstGeom prst="roundRect">
            <a:avLst>
              <a:gd name="adj" fmla="val 8029"/>
            </a:avLst>
          </a:prstGeom>
          <a:noFill/>
          <a:ln w="19050" cap="flat" cmpd="sng" algn="ctr">
            <a:solidFill>
              <a:schemeClr val="tx1"/>
            </a:solidFill>
            <a:prstDash val="dash"/>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rgbClr val="1C1C1C"/>
              </a:solidFill>
              <a:effectLst/>
              <a:latin typeface="Times New Roman" pitchFamily="18" charset="0"/>
              <a:ea typeface="宋体" pitchFamily="2" charset="-122"/>
            </a:endParaRPr>
          </a:p>
        </p:txBody>
      </p:sp>
      <p:pic>
        <p:nvPicPr>
          <p:cNvPr id="75780" name="Picture 9" descr="XCH003_006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493" y="4149080"/>
            <a:ext cx="2531922" cy="19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16" descr="XCH003_004_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340" y="4274706"/>
            <a:ext cx="2574963" cy="193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文本框 1"/>
          <p:cNvSpPr txBox="1">
            <a:spLocks noChangeArrowheads="1"/>
          </p:cNvSpPr>
          <p:nvPr/>
        </p:nvSpPr>
        <p:spPr bwMode="auto">
          <a:xfrm>
            <a:off x="1163719" y="2933042"/>
            <a:ext cx="2436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dirty="0">
                <a:latin typeface="微软雅黑" panose="020B0503020204020204" pitchFamily="34" charset="-122"/>
              </a:rPr>
              <a:t>原胞数</a:t>
            </a:r>
            <a:r>
              <a:rPr lang="en-US" altLang="zh-CN" sz="1800" dirty="0">
                <a:latin typeface="微软雅黑" panose="020B0503020204020204" pitchFamily="34" charset="-122"/>
              </a:rPr>
              <a:t>=N</a:t>
            </a:r>
          </a:p>
          <a:p>
            <a:pPr>
              <a:spcBef>
                <a:spcPct val="0"/>
              </a:spcBef>
              <a:buFontTx/>
              <a:buNone/>
            </a:pPr>
            <a:r>
              <a:rPr lang="zh-CN" altLang="en-US" sz="1800" dirty="0">
                <a:latin typeface="微软雅黑" panose="020B0503020204020204" pitchFamily="34" charset="-122"/>
              </a:rPr>
              <a:t>每个原胞中原子数</a:t>
            </a:r>
            <a:r>
              <a:rPr lang="en-US" altLang="zh-CN" sz="1800" dirty="0">
                <a:latin typeface="微软雅黑" panose="020B0503020204020204" pitchFamily="34" charset="-122"/>
              </a:rPr>
              <a:t>=1</a:t>
            </a:r>
          </a:p>
          <a:p>
            <a:pPr>
              <a:spcBef>
                <a:spcPct val="0"/>
              </a:spcBef>
              <a:buFontTx/>
              <a:buNone/>
            </a:pPr>
            <a:r>
              <a:rPr lang="zh-CN" altLang="en-US" sz="1800" dirty="0">
                <a:latin typeface="微软雅黑" panose="020B0503020204020204" pitchFamily="34" charset="-122"/>
              </a:rPr>
              <a:t>自由度数</a:t>
            </a:r>
            <a:r>
              <a:rPr lang="en-US" altLang="zh-CN" sz="1800" dirty="0">
                <a:latin typeface="微软雅黑" panose="020B0503020204020204" pitchFamily="34" charset="-122"/>
              </a:rPr>
              <a:t>=N</a:t>
            </a:r>
          </a:p>
          <a:p>
            <a:pPr>
              <a:spcBef>
                <a:spcPct val="0"/>
              </a:spcBef>
              <a:buFontTx/>
              <a:buNone/>
            </a:pPr>
            <a:r>
              <a:rPr lang="zh-CN" altLang="en-US" sz="1800" dirty="0">
                <a:latin typeface="微软雅黑" panose="020B0503020204020204" pitchFamily="34" charset="-122"/>
              </a:rPr>
              <a:t>总振动模式数</a:t>
            </a:r>
            <a:r>
              <a:rPr lang="en-US" altLang="zh-CN" sz="1800" dirty="0">
                <a:latin typeface="微软雅黑" panose="020B0503020204020204" pitchFamily="34" charset="-122"/>
              </a:rPr>
              <a:t>=N</a:t>
            </a:r>
            <a:endParaRPr lang="zh-CN" altLang="en-US" sz="1800" dirty="0">
              <a:latin typeface="微软雅黑" panose="020B0503020204020204" pitchFamily="34" charset="-122"/>
            </a:endParaRPr>
          </a:p>
        </p:txBody>
      </p:sp>
      <p:sp>
        <p:nvSpPr>
          <p:cNvPr id="75784" name="文本框 7"/>
          <p:cNvSpPr txBox="1">
            <a:spLocks noChangeArrowheads="1"/>
          </p:cNvSpPr>
          <p:nvPr/>
        </p:nvSpPr>
        <p:spPr bwMode="auto">
          <a:xfrm>
            <a:off x="5522499" y="2968584"/>
            <a:ext cx="23404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r">
              <a:spcBef>
                <a:spcPct val="0"/>
              </a:spcBef>
              <a:buFontTx/>
              <a:buNone/>
            </a:pPr>
            <a:r>
              <a:rPr lang="zh-CN" altLang="en-US" sz="1800" dirty="0">
                <a:latin typeface="微软雅黑" panose="020B0503020204020204" pitchFamily="34" charset="-122"/>
              </a:rPr>
              <a:t>原胞数</a:t>
            </a:r>
            <a:r>
              <a:rPr lang="en-US" altLang="zh-CN" sz="1800" dirty="0">
                <a:latin typeface="微软雅黑" panose="020B0503020204020204" pitchFamily="34" charset="-122"/>
              </a:rPr>
              <a:t>=N</a:t>
            </a:r>
          </a:p>
          <a:p>
            <a:pPr algn="r">
              <a:spcBef>
                <a:spcPct val="0"/>
              </a:spcBef>
              <a:buFontTx/>
              <a:buNone/>
            </a:pPr>
            <a:r>
              <a:rPr lang="zh-CN" altLang="en-US" sz="1800" dirty="0">
                <a:latin typeface="微软雅黑" panose="020B0503020204020204" pitchFamily="34" charset="-122"/>
              </a:rPr>
              <a:t>每个原胞中原子数</a:t>
            </a:r>
            <a:r>
              <a:rPr lang="en-US" altLang="zh-CN" sz="1800" dirty="0">
                <a:latin typeface="微软雅黑" panose="020B0503020204020204" pitchFamily="34" charset="-122"/>
              </a:rPr>
              <a:t>=2</a:t>
            </a:r>
          </a:p>
          <a:p>
            <a:pPr algn="r">
              <a:spcBef>
                <a:spcPct val="0"/>
              </a:spcBef>
              <a:buFontTx/>
              <a:buNone/>
            </a:pPr>
            <a:r>
              <a:rPr lang="zh-CN" altLang="en-US" sz="1800" dirty="0">
                <a:latin typeface="微软雅黑" panose="020B0503020204020204" pitchFamily="34" charset="-122"/>
              </a:rPr>
              <a:t>自由度数</a:t>
            </a:r>
            <a:r>
              <a:rPr lang="en-US" altLang="zh-CN" sz="1800" dirty="0">
                <a:latin typeface="微软雅黑" panose="020B0503020204020204" pitchFamily="34" charset="-122"/>
              </a:rPr>
              <a:t>=2N</a:t>
            </a:r>
          </a:p>
          <a:p>
            <a:pPr algn="r">
              <a:spcBef>
                <a:spcPct val="0"/>
              </a:spcBef>
              <a:buFontTx/>
              <a:buNone/>
            </a:pPr>
            <a:r>
              <a:rPr lang="zh-CN" altLang="en-US" sz="1800" dirty="0">
                <a:latin typeface="微软雅黑" panose="020B0503020204020204" pitchFamily="34" charset="-122"/>
              </a:rPr>
              <a:t>总振动模式数</a:t>
            </a:r>
            <a:r>
              <a:rPr lang="en-US" altLang="zh-CN" sz="1800" dirty="0">
                <a:latin typeface="微软雅黑" panose="020B0503020204020204" pitchFamily="34" charset="-122"/>
              </a:rPr>
              <a:t>=2N</a:t>
            </a:r>
            <a:endParaRPr lang="zh-CN" altLang="en-US" sz="1800" dirty="0">
              <a:latin typeface="微软雅黑" panose="020B0503020204020204" pitchFamily="34" charset="-122"/>
            </a:endParaRPr>
          </a:p>
        </p:txBody>
      </p:sp>
      <p:pic>
        <p:nvPicPr>
          <p:cNvPr id="75785" name="图片 1"/>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t="-7220" r="16228"/>
          <a:stretch/>
        </p:blipFill>
        <p:spPr bwMode="auto">
          <a:xfrm>
            <a:off x="1092387" y="1710656"/>
            <a:ext cx="2888867" cy="51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5786" name="对象 1"/>
          <p:cNvGraphicFramePr>
            <a:graphicFrameLocks noChangeAspect="1"/>
          </p:cNvGraphicFramePr>
          <p:nvPr>
            <p:extLst>
              <p:ext uri="{D42A27DB-BD31-4B8C-83A1-F6EECF244321}">
                <p14:modId xmlns:p14="http://schemas.microsoft.com/office/powerpoint/2010/main" val="2381195670"/>
              </p:ext>
            </p:extLst>
          </p:nvPr>
        </p:nvGraphicFramePr>
        <p:xfrm>
          <a:off x="4944493" y="6138697"/>
          <a:ext cx="2789335" cy="530663"/>
        </p:xfrm>
        <a:graphic>
          <a:graphicData uri="http://schemas.openxmlformats.org/presentationml/2006/ole">
            <mc:AlternateContent xmlns:mc="http://schemas.openxmlformats.org/markup-compatibility/2006">
              <mc:Choice xmlns:v="urn:schemas-microsoft-com:vml" Requires="v">
                <p:oleObj spid="_x0000_s75811" name="Equation" r:id="rId7" imgW="2679700" imgH="508000" progId="Equation.3">
                  <p:embed/>
                </p:oleObj>
              </mc:Choice>
              <mc:Fallback>
                <p:oleObj name="Equation" r:id="rId7" imgW="2679700" imgH="508000" progId="Equation.3">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4493" y="6138697"/>
                        <a:ext cx="2789335" cy="530663"/>
                      </a:xfrm>
                      <a:prstGeom prst="rect">
                        <a:avLst/>
                      </a:prstGeom>
                      <a:solidFill>
                        <a:schemeClr val="bg2"/>
                      </a:solidFill>
                      <a:ln>
                        <a:noFill/>
                      </a:ln>
                      <a:extLst/>
                    </p:spPr>
                  </p:pic>
                </p:oleObj>
              </mc:Fallback>
            </mc:AlternateContent>
          </a:graphicData>
        </a:graphic>
      </p:graphicFrame>
      <p:graphicFrame>
        <p:nvGraphicFramePr>
          <p:cNvPr id="75787" name="Object 6"/>
          <p:cNvGraphicFramePr>
            <a:graphicFrameLocks noChangeAspect="1"/>
          </p:cNvGraphicFramePr>
          <p:nvPr>
            <p:extLst>
              <p:ext uri="{D42A27DB-BD31-4B8C-83A1-F6EECF244321}">
                <p14:modId xmlns:p14="http://schemas.microsoft.com/office/powerpoint/2010/main" val="3290385771"/>
              </p:ext>
            </p:extLst>
          </p:nvPr>
        </p:nvGraphicFramePr>
        <p:xfrm>
          <a:off x="1267540" y="6242867"/>
          <a:ext cx="2011540" cy="477022"/>
        </p:xfrm>
        <a:graphic>
          <a:graphicData uri="http://schemas.openxmlformats.org/presentationml/2006/ole">
            <mc:AlternateContent xmlns:mc="http://schemas.openxmlformats.org/markup-compatibility/2006">
              <mc:Choice xmlns:v="urn:schemas-microsoft-com:vml" Requires="v">
                <p:oleObj spid="_x0000_s75812" name="Equation" r:id="rId9" imgW="1244600" imgH="393700" progId="Equation.DSMT4">
                  <p:embed/>
                </p:oleObj>
              </mc:Choice>
              <mc:Fallback>
                <p:oleObj name="Equation" r:id="rId9" imgW="1244600" imgH="3937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7540" y="6242867"/>
                        <a:ext cx="2011540" cy="477022"/>
                      </a:xfrm>
                      <a:prstGeom prst="rect">
                        <a:avLst/>
                      </a:prstGeom>
                      <a:noFill/>
                      <a:ln>
                        <a:noFill/>
                      </a:ln>
                      <a:extLst/>
                    </p:spPr>
                  </p:pic>
                </p:oleObj>
              </mc:Fallback>
            </mc:AlternateContent>
          </a:graphicData>
        </a:graphic>
      </p:graphicFrame>
      <p:sp>
        <p:nvSpPr>
          <p:cNvPr id="3" name="文本框 2"/>
          <p:cNvSpPr txBox="1">
            <a:spLocks noChangeArrowheads="1"/>
          </p:cNvSpPr>
          <p:nvPr/>
        </p:nvSpPr>
        <p:spPr bwMode="auto">
          <a:xfrm>
            <a:off x="963053" y="5234303"/>
            <a:ext cx="16430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600" dirty="0">
                <a:latin typeface="微软雅黑" panose="020B0503020204020204" pitchFamily="34" charset="-122"/>
              </a:rPr>
              <a:t>声学支格波</a:t>
            </a:r>
          </a:p>
        </p:txBody>
      </p:sp>
      <p:sp>
        <p:nvSpPr>
          <p:cNvPr id="16" name="文本框 15"/>
          <p:cNvSpPr txBox="1"/>
          <p:nvPr/>
        </p:nvSpPr>
        <p:spPr>
          <a:xfrm>
            <a:off x="6481121" y="5202732"/>
            <a:ext cx="1641475" cy="338137"/>
          </a:xfrm>
          <a:prstGeom prst="rect">
            <a:avLst/>
          </a:prstGeom>
          <a:noFill/>
        </p:spPr>
        <p:txBody>
          <a:bodyPr>
            <a:spAutoFit/>
          </a:bodyPr>
          <a:lstStyle/>
          <a:p>
            <a:pPr>
              <a:defRPr/>
            </a:pP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声学支格波</a:t>
            </a:r>
          </a:p>
        </p:txBody>
      </p:sp>
      <p:sp>
        <p:nvSpPr>
          <p:cNvPr id="17" name="文本框 16"/>
          <p:cNvSpPr txBox="1"/>
          <p:nvPr/>
        </p:nvSpPr>
        <p:spPr>
          <a:xfrm>
            <a:off x="6604521" y="4509120"/>
            <a:ext cx="1639887" cy="338137"/>
          </a:xfrm>
          <a:prstGeom prst="rect">
            <a:avLst/>
          </a:prstGeom>
          <a:noFill/>
        </p:spPr>
        <p:txBody>
          <a:bodyPr>
            <a:spAutoFit/>
          </a:bodyPr>
          <a:lstStyle/>
          <a:p>
            <a:pPr>
              <a:defRPr/>
            </a:pPr>
            <a:r>
              <a:rPr lang="zh-CN" altLang="en-US" sz="1600" b="1" dirty="0">
                <a:solidFill>
                  <a:schemeClr val="tx1">
                    <a:lumMod val="75000"/>
                  </a:schemeClr>
                </a:solidFill>
                <a:latin typeface="微软雅黑" panose="020B0503020204020204" pitchFamily="34" charset="-122"/>
                <a:ea typeface="微软雅黑" panose="020B0503020204020204" pitchFamily="34" charset="-122"/>
              </a:rPr>
              <a:t>光学支格波</a:t>
            </a:r>
          </a:p>
        </p:txBody>
      </p:sp>
      <p:sp>
        <p:nvSpPr>
          <p:cNvPr id="75791" name="文本框 1"/>
          <p:cNvSpPr txBox="1">
            <a:spLocks noChangeArrowheads="1"/>
          </p:cNvSpPr>
          <p:nvPr/>
        </p:nvSpPr>
        <p:spPr bwMode="auto">
          <a:xfrm>
            <a:off x="1618555" y="1124744"/>
            <a:ext cx="1660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dirty="0">
                <a:latin typeface="微软雅黑" panose="020B0503020204020204" pitchFamily="34" charset="-122"/>
              </a:rPr>
              <a:t>一维单原子链</a:t>
            </a:r>
          </a:p>
        </p:txBody>
      </p:sp>
      <p:sp>
        <p:nvSpPr>
          <p:cNvPr id="75792" name="文本框 1"/>
          <p:cNvSpPr txBox="1">
            <a:spLocks noChangeArrowheads="1"/>
          </p:cNvSpPr>
          <p:nvPr/>
        </p:nvSpPr>
        <p:spPr bwMode="auto">
          <a:xfrm>
            <a:off x="5292873" y="1108824"/>
            <a:ext cx="1660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r">
              <a:spcBef>
                <a:spcPct val="0"/>
              </a:spcBef>
              <a:buFontTx/>
              <a:buNone/>
            </a:pPr>
            <a:r>
              <a:rPr lang="zh-CN" altLang="en-US" sz="1800" dirty="0">
                <a:latin typeface="微软雅黑" panose="020B0503020204020204" pitchFamily="34" charset="-122"/>
              </a:rPr>
              <a:t>一维双原子链</a:t>
            </a:r>
          </a:p>
        </p:txBody>
      </p:sp>
      <p:pic>
        <p:nvPicPr>
          <p:cNvPr id="75779" name="Picture 7" descr="XCH003_00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4493" y="1444640"/>
            <a:ext cx="3134518" cy="144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pPr algn="l"/>
            <a:r>
              <a:rPr lang="zh-CN" altLang="en-US" sz="2800" dirty="0" smtClean="0">
                <a:effectLst/>
                <a:latin typeface="微软雅黑" panose="020B0503020204020204" pitchFamily="34" charset="-122"/>
              </a:rPr>
              <a:t>三维</a:t>
            </a:r>
            <a:r>
              <a:rPr lang="zh-CN" altLang="en-US" sz="2800" dirty="0" smtClean="0">
                <a:effectLst/>
                <a:latin typeface="微软雅黑" panose="020B0503020204020204" pitchFamily="34" charset="-122"/>
              </a:rPr>
              <a:t>情况下声学支和光学支的数目特点</a:t>
            </a:r>
          </a:p>
        </p:txBody>
      </p:sp>
      <p:sp>
        <p:nvSpPr>
          <p:cNvPr id="77827" name="Text Box 2"/>
          <p:cNvSpPr txBox="1">
            <a:spLocks noChangeArrowheads="1"/>
          </p:cNvSpPr>
          <p:nvPr/>
        </p:nvSpPr>
        <p:spPr bwMode="auto">
          <a:xfrm>
            <a:off x="457199" y="1674001"/>
            <a:ext cx="822960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400" dirty="0">
                <a:solidFill>
                  <a:srgbClr val="C00000"/>
                </a:solidFill>
                <a:latin typeface="微软雅黑" panose="020B0503020204020204" pitchFamily="34" charset="-122"/>
              </a:rPr>
              <a:t>设三维情况下，晶格中包括</a:t>
            </a:r>
            <a:r>
              <a:rPr lang="en-US" altLang="zh-CN" sz="2400" dirty="0">
                <a:solidFill>
                  <a:srgbClr val="C00000"/>
                </a:solidFill>
                <a:latin typeface="微软雅黑" panose="020B0503020204020204" pitchFamily="34" charset="-122"/>
              </a:rPr>
              <a:t>N</a:t>
            </a:r>
            <a:r>
              <a:rPr lang="zh-CN" altLang="en-US" sz="2400" dirty="0">
                <a:solidFill>
                  <a:srgbClr val="C00000"/>
                </a:solidFill>
                <a:latin typeface="微软雅黑" panose="020B0503020204020204" pitchFamily="34" charset="-122"/>
              </a:rPr>
              <a:t>个原胞，每个原胞中有</a:t>
            </a:r>
            <a:r>
              <a:rPr lang="en-US" altLang="zh-CN" sz="2400" dirty="0">
                <a:solidFill>
                  <a:srgbClr val="C00000"/>
                </a:solidFill>
                <a:latin typeface="微软雅黑" panose="020B0503020204020204" pitchFamily="34" charset="-122"/>
              </a:rPr>
              <a:t>s</a:t>
            </a:r>
            <a:r>
              <a:rPr lang="zh-CN" altLang="en-US" sz="2400" dirty="0">
                <a:solidFill>
                  <a:srgbClr val="C00000"/>
                </a:solidFill>
                <a:latin typeface="微软雅黑" panose="020B0503020204020204" pitchFamily="34" charset="-122"/>
              </a:rPr>
              <a:t>个原子，则：</a:t>
            </a:r>
          </a:p>
          <a:p>
            <a:pPr lvl="2" eaLnBrk="1" hangingPunct="1">
              <a:spcBef>
                <a:spcPct val="0"/>
              </a:spcBef>
              <a:buFontTx/>
              <a:buNone/>
            </a:pPr>
            <a:r>
              <a:rPr lang="zh-CN" altLang="en-US" dirty="0">
                <a:solidFill>
                  <a:srgbClr val="1C1C1C"/>
                </a:solidFill>
                <a:latin typeface="微软雅黑" panose="020B0503020204020204" pitchFamily="34" charset="-122"/>
              </a:rPr>
              <a:t>（</a:t>
            </a:r>
            <a:r>
              <a:rPr lang="en-US" altLang="zh-CN" dirty="0">
                <a:solidFill>
                  <a:srgbClr val="1C1C1C"/>
                </a:solidFill>
                <a:latin typeface="微软雅黑" panose="020B0503020204020204" pitchFamily="34" charset="-122"/>
              </a:rPr>
              <a:t>1</a:t>
            </a:r>
            <a:r>
              <a:rPr lang="zh-CN" altLang="en-US" dirty="0">
                <a:solidFill>
                  <a:srgbClr val="1C1C1C"/>
                </a:solidFill>
                <a:latin typeface="微软雅黑" panose="020B0503020204020204" pitchFamily="34" charset="-122"/>
              </a:rPr>
              <a:t>）</a:t>
            </a:r>
            <a:r>
              <a:rPr lang="en-US" altLang="zh-CN" dirty="0">
                <a:solidFill>
                  <a:srgbClr val="1C1C1C"/>
                </a:solidFill>
                <a:latin typeface="微软雅黑" panose="020B0503020204020204" pitchFamily="34" charset="-122"/>
              </a:rPr>
              <a:t>q</a:t>
            </a:r>
            <a:r>
              <a:rPr lang="zh-CN" altLang="en-US" dirty="0">
                <a:solidFill>
                  <a:srgbClr val="1C1C1C"/>
                </a:solidFill>
                <a:latin typeface="微软雅黑" panose="020B0503020204020204" pitchFamily="34" charset="-122"/>
              </a:rPr>
              <a:t>共有</a:t>
            </a:r>
            <a:r>
              <a:rPr lang="en-US" altLang="zh-CN" dirty="0">
                <a:solidFill>
                  <a:srgbClr val="1C1C1C"/>
                </a:solidFill>
                <a:latin typeface="微软雅黑" panose="020B0503020204020204" pitchFamily="34" charset="-122"/>
              </a:rPr>
              <a:t>N</a:t>
            </a:r>
            <a:r>
              <a:rPr lang="zh-CN" altLang="en-US" dirty="0">
                <a:solidFill>
                  <a:srgbClr val="1C1C1C"/>
                </a:solidFill>
                <a:latin typeface="微软雅黑" panose="020B0503020204020204" pitchFamily="34" charset="-122"/>
              </a:rPr>
              <a:t>个取值（</a:t>
            </a:r>
            <a:r>
              <a:rPr lang="en-US" altLang="zh-CN" dirty="0">
                <a:solidFill>
                  <a:srgbClr val="1C1C1C"/>
                </a:solidFill>
                <a:latin typeface="微软雅黑" panose="020B0503020204020204" pitchFamily="34" charset="-122"/>
              </a:rPr>
              <a:t>N=</a:t>
            </a:r>
            <a:r>
              <a:rPr lang="zh-CN" altLang="en-US" dirty="0">
                <a:solidFill>
                  <a:srgbClr val="1C1C1C"/>
                </a:solidFill>
                <a:latin typeface="微软雅黑" panose="020B0503020204020204" pitchFamily="34" charset="-122"/>
              </a:rPr>
              <a:t>原胞数）；</a:t>
            </a:r>
            <a:endParaRPr lang="en-US" altLang="zh-CN" dirty="0">
              <a:solidFill>
                <a:srgbClr val="1C1C1C"/>
              </a:solidFill>
              <a:latin typeface="微软雅黑" panose="020B0503020204020204" pitchFamily="34" charset="-122"/>
            </a:endParaRPr>
          </a:p>
          <a:p>
            <a:pPr lvl="2" eaLnBrk="1" hangingPunct="1">
              <a:spcBef>
                <a:spcPct val="0"/>
              </a:spcBef>
              <a:buFontTx/>
              <a:buNone/>
            </a:pPr>
            <a:r>
              <a:rPr lang="zh-CN" altLang="en-US" dirty="0">
                <a:solidFill>
                  <a:srgbClr val="1C1C1C"/>
                </a:solidFill>
                <a:latin typeface="微软雅黑" panose="020B0503020204020204" pitchFamily="34" charset="-122"/>
              </a:rPr>
              <a:t>（</a:t>
            </a:r>
            <a:r>
              <a:rPr lang="en-US" altLang="zh-CN" dirty="0">
                <a:solidFill>
                  <a:srgbClr val="1C1C1C"/>
                </a:solidFill>
                <a:latin typeface="微软雅黑" panose="020B0503020204020204" pitchFamily="34" charset="-122"/>
              </a:rPr>
              <a:t>2</a:t>
            </a:r>
            <a:r>
              <a:rPr lang="zh-CN" altLang="en-US" dirty="0">
                <a:solidFill>
                  <a:srgbClr val="1C1C1C"/>
                </a:solidFill>
                <a:latin typeface="微软雅黑" panose="020B0503020204020204" pitchFamily="34" charset="-122"/>
              </a:rPr>
              <a:t>）总晶格振动模式数</a:t>
            </a:r>
            <a:r>
              <a:rPr lang="en-US" altLang="zh-CN" dirty="0">
                <a:solidFill>
                  <a:srgbClr val="1C1C1C"/>
                </a:solidFill>
                <a:latin typeface="微软雅黑" panose="020B0503020204020204" pitchFamily="34" charset="-122"/>
              </a:rPr>
              <a:t>=3Ns</a:t>
            </a:r>
            <a:r>
              <a:rPr lang="zh-CN" altLang="en-US" dirty="0">
                <a:solidFill>
                  <a:srgbClr val="1C1C1C"/>
                </a:solidFill>
                <a:latin typeface="微软雅黑" panose="020B0503020204020204" pitchFamily="34" charset="-122"/>
              </a:rPr>
              <a:t>；</a:t>
            </a:r>
            <a:endParaRPr lang="en-US" altLang="zh-CN" dirty="0">
              <a:solidFill>
                <a:srgbClr val="1C1C1C"/>
              </a:solidFill>
              <a:latin typeface="微软雅黑" panose="020B0503020204020204" pitchFamily="34" charset="-122"/>
            </a:endParaRPr>
          </a:p>
        </p:txBody>
      </p:sp>
      <p:sp>
        <p:nvSpPr>
          <p:cNvPr id="5" name="矩形 4"/>
          <p:cNvSpPr>
            <a:spLocks noChangeArrowheads="1"/>
          </p:cNvSpPr>
          <p:nvPr/>
        </p:nvSpPr>
        <p:spPr bwMode="auto">
          <a:xfrm>
            <a:off x="457199" y="3253324"/>
            <a:ext cx="8363273" cy="1200329"/>
          </a:xfrm>
          <a:prstGeom prst="rect">
            <a:avLst/>
          </a:prstGeom>
          <a:solidFill>
            <a:schemeClr val="bg1"/>
          </a:solidFill>
          <a:ln w="25400">
            <a:solidFill>
              <a:srgbClr val="C00000"/>
            </a:solidFill>
            <a:miter lim="800000"/>
            <a:headEnd/>
            <a:tailEnd/>
          </a:ln>
        </p:spPr>
        <p:txBody>
          <a:bodyPr wrap="squar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lang="zh-CN" altLang="en-US" sz="2400">
                <a:solidFill>
                  <a:srgbClr val="C00000"/>
                </a:solidFill>
                <a:latin typeface="微软雅黑" panose="020B0503020204020204" pitchFamily="34" charset="-122"/>
              </a:rPr>
              <a:t>晶格振动模式数的规律</a:t>
            </a:r>
            <a:endParaRPr lang="en-US" altLang="zh-CN" sz="2400">
              <a:solidFill>
                <a:srgbClr val="C00000"/>
              </a:solidFill>
              <a:latin typeface="微软雅黑" panose="020B0503020204020204" pitchFamily="34" charset="-122"/>
            </a:endParaRPr>
          </a:p>
          <a:p>
            <a:pPr algn="ctr" eaLnBrk="1" hangingPunct="1">
              <a:spcBef>
                <a:spcPct val="0"/>
              </a:spcBef>
              <a:buFontTx/>
              <a:buNone/>
            </a:pPr>
            <a:r>
              <a:rPr lang="zh-CN" altLang="en-US" sz="2400">
                <a:latin typeface="微软雅黑" panose="020B0503020204020204" pitchFamily="34" charset="-122"/>
              </a:rPr>
              <a:t>晶格振动的波矢（</a:t>
            </a:r>
            <a:r>
              <a:rPr lang="en-US" altLang="zh-CN" sz="2400" i="1">
                <a:latin typeface="微软雅黑" panose="020B0503020204020204" pitchFamily="34" charset="-122"/>
              </a:rPr>
              <a:t>q</a:t>
            </a:r>
            <a:r>
              <a:rPr lang="zh-CN" altLang="en-US" sz="2400">
                <a:latin typeface="微软雅黑" panose="020B0503020204020204" pitchFamily="34" charset="-122"/>
              </a:rPr>
              <a:t>）数目</a:t>
            </a:r>
            <a:r>
              <a:rPr lang="en-US" altLang="zh-CN" sz="2400">
                <a:latin typeface="微软雅黑" panose="020B0503020204020204" pitchFamily="34" charset="-122"/>
              </a:rPr>
              <a:t>=</a:t>
            </a:r>
            <a:r>
              <a:rPr lang="zh-CN" altLang="en-US" sz="2400">
                <a:latin typeface="微软雅黑" panose="020B0503020204020204" pitchFamily="34" charset="-122"/>
              </a:rPr>
              <a:t>晶体原胞数（一般用</a:t>
            </a:r>
            <a:r>
              <a:rPr lang="en-US" altLang="zh-CN" sz="2400">
                <a:latin typeface="微软雅黑" panose="020B0503020204020204" pitchFamily="34" charset="-122"/>
              </a:rPr>
              <a:t>N</a:t>
            </a:r>
            <a:r>
              <a:rPr lang="zh-CN" altLang="en-US" sz="2400">
                <a:latin typeface="微软雅黑" panose="020B0503020204020204" pitchFamily="34" charset="-122"/>
              </a:rPr>
              <a:t>表示）</a:t>
            </a:r>
          </a:p>
          <a:p>
            <a:pPr algn="ctr" eaLnBrk="1" hangingPunct="1">
              <a:spcBef>
                <a:spcPct val="0"/>
              </a:spcBef>
              <a:buFontTx/>
              <a:buNone/>
            </a:pPr>
            <a:r>
              <a:rPr lang="zh-CN" altLang="en-US" sz="2400">
                <a:latin typeface="微软雅黑" panose="020B0503020204020204" pitchFamily="34" charset="-122"/>
              </a:rPr>
              <a:t>晶格振动格波数目（振动模式数目）</a:t>
            </a:r>
            <a:r>
              <a:rPr lang="en-US" altLang="zh-CN" sz="2400">
                <a:latin typeface="微软雅黑" panose="020B0503020204020204" pitchFamily="34" charset="-122"/>
              </a:rPr>
              <a:t>=</a:t>
            </a:r>
            <a:r>
              <a:rPr lang="zh-CN" altLang="en-US" sz="2400">
                <a:latin typeface="微软雅黑" panose="020B0503020204020204" pitchFamily="34" charset="-122"/>
              </a:rPr>
              <a:t>体系自由度数</a:t>
            </a:r>
          </a:p>
        </p:txBody>
      </p:sp>
      <p:graphicFrame>
        <p:nvGraphicFramePr>
          <p:cNvPr id="8" name="表格 7"/>
          <p:cNvGraphicFramePr>
            <a:graphicFrameLocks noGrp="1"/>
          </p:cNvGraphicFramePr>
          <p:nvPr/>
        </p:nvGraphicFramePr>
        <p:xfrm>
          <a:off x="786045" y="4668324"/>
          <a:ext cx="7413922" cy="1828800"/>
        </p:xfrm>
        <a:graphic>
          <a:graphicData uri="http://schemas.openxmlformats.org/drawingml/2006/table">
            <a:tbl>
              <a:tblPr firstRow="1" bandRow="1">
                <a:tableStyleId>{5C22544A-7EE6-4342-B048-85BDC9FD1C3A}</a:tableStyleId>
              </a:tblPr>
              <a:tblGrid>
                <a:gridCol w="1996056">
                  <a:extLst>
                    <a:ext uri="{9D8B030D-6E8A-4147-A177-3AD203B41FA5}">
                      <a16:colId xmlns:a16="http://schemas.microsoft.com/office/drawing/2014/main" val="20000"/>
                    </a:ext>
                  </a:extLst>
                </a:gridCol>
                <a:gridCol w="2637645">
                  <a:extLst>
                    <a:ext uri="{9D8B030D-6E8A-4147-A177-3AD203B41FA5}">
                      <a16:colId xmlns:a16="http://schemas.microsoft.com/office/drawing/2014/main" val="20001"/>
                    </a:ext>
                  </a:extLst>
                </a:gridCol>
                <a:gridCol w="2780221">
                  <a:extLst>
                    <a:ext uri="{9D8B030D-6E8A-4147-A177-3AD203B41FA5}">
                      <a16:colId xmlns:a16="http://schemas.microsoft.com/office/drawing/2014/main" val="20002"/>
                    </a:ext>
                  </a:extLst>
                </a:gridCol>
              </a:tblGrid>
              <a:tr h="457200">
                <a:tc>
                  <a:txBody>
                    <a:bodyPr/>
                    <a:lstStyle/>
                    <a:p>
                      <a:r>
                        <a:rPr lang="zh-CN" altLang="en-US" sz="2400" dirty="0" smtClean="0">
                          <a:solidFill>
                            <a:srgbClr val="0000CC"/>
                          </a:solidFill>
                          <a:latin typeface="Arial Black" panose="020B0A04020102020204" pitchFamily="34" charset="0"/>
                          <a:ea typeface="微软雅黑" panose="020B0503020204020204" pitchFamily="34" charset="-122"/>
                        </a:rPr>
                        <a:t>三维情况</a:t>
                      </a:r>
                      <a:endParaRPr lang="zh-CN" altLang="en-US" sz="2400" dirty="0">
                        <a:solidFill>
                          <a:srgbClr val="0000CC"/>
                        </a:solidFill>
                        <a:latin typeface="Arial Black" panose="020B0A04020102020204" pitchFamily="34" charset="0"/>
                        <a:ea typeface="微软雅黑" panose="020B0503020204020204" pitchFamily="34" charset="-122"/>
                      </a:endParaRPr>
                    </a:p>
                  </a:txBody>
                  <a:tcPr/>
                </a:tc>
                <a:tc>
                  <a:txBody>
                    <a:bodyPr/>
                    <a:lstStyle/>
                    <a:p>
                      <a:endParaRPr lang="zh-CN" sz="1300" dirty="0">
                        <a:solidFill>
                          <a:srgbClr val="0000CC"/>
                        </a:solidFill>
                        <a:latin typeface="Arial Black" panose="020B0A04020102020204" pitchFamily="34" charset="0"/>
                        <a:ea typeface="微软雅黑" panose="020B0503020204020204" pitchFamily="34" charset="-122"/>
                      </a:endParaRPr>
                    </a:p>
                  </a:txBody>
                  <a:tcPr>
                    <a:blipFill rotWithShape="0">
                      <a:blip r:embed="rId2"/>
                      <a:stretch>
                        <a:fillRect l="-75982" t="-9333" r="-106467" b="-332000"/>
                      </a:stretch>
                    </a:blipFill>
                  </a:tcPr>
                </a:tc>
                <a:tc>
                  <a:txBody>
                    <a:bodyPr/>
                    <a:lstStyle/>
                    <a:p>
                      <a:pPr algn="ctr"/>
                      <a:r>
                        <a:rPr lang="zh-CN" altLang="en-US" sz="2400" dirty="0" smtClean="0">
                          <a:solidFill>
                            <a:srgbClr val="0000CC"/>
                          </a:solidFill>
                          <a:latin typeface="Arial Black" panose="020B0A04020102020204" pitchFamily="34" charset="0"/>
                          <a:ea typeface="微软雅黑" panose="020B0503020204020204" pitchFamily="34" charset="-122"/>
                        </a:rPr>
                        <a:t>振动模式数</a:t>
                      </a:r>
                      <a:endParaRPr lang="zh-CN" altLang="en-US" sz="2400" dirty="0">
                        <a:solidFill>
                          <a:srgbClr val="0000CC"/>
                        </a:solidFill>
                        <a:latin typeface="Arial Black" panose="020B0A04020102020204" pitchFamily="34" charset="0"/>
                        <a:ea typeface="微软雅黑" panose="020B0503020204020204" pitchFamily="34" charset="-122"/>
                      </a:endParaRPr>
                    </a:p>
                  </a:txBody>
                  <a:tcPr/>
                </a:tc>
                <a:extLst>
                  <a:ext uri="{0D108BD9-81ED-4DB2-BD59-A6C34878D82A}">
                    <a16:rowId xmlns:a16="http://schemas.microsoft.com/office/drawing/2014/main" val="10000"/>
                  </a:ext>
                </a:extLst>
              </a:tr>
              <a:tr h="457200">
                <a:tc>
                  <a:txBody>
                    <a:bodyPr/>
                    <a:lstStyle/>
                    <a:p>
                      <a:r>
                        <a:rPr lang="zh-CN" altLang="en-US" sz="2400" dirty="0" smtClean="0">
                          <a:solidFill>
                            <a:srgbClr val="0000CC"/>
                          </a:solidFill>
                          <a:latin typeface="Arial Black" panose="020B0A04020102020204" pitchFamily="34" charset="0"/>
                          <a:ea typeface="微软雅黑" panose="020B0503020204020204" pitchFamily="34" charset="-122"/>
                        </a:rPr>
                        <a:t>声学支格波</a:t>
                      </a:r>
                      <a:endParaRPr lang="zh-CN" altLang="en-US" sz="2400" dirty="0">
                        <a:solidFill>
                          <a:srgbClr val="0000CC"/>
                        </a:solidFill>
                        <a:latin typeface="Arial Black" panose="020B0A04020102020204" pitchFamily="34" charset="0"/>
                        <a:ea typeface="微软雅黑" panose="020B0503020204020204" pitchFamily="34" charset="-122"/>
                      </a:endParaRPr>
                    </a:p>
                  </a:txBody>
                  <a:tcPr/>
                </a:tc>
                <a:tc>
                  <a:txBody>
                    <a:bodyPr/>
                    <a:lstStyle/>
                    <a:p>
                      <a:pPr algn="ctr"/>
                      <a:r>
                        <a:rPr lang="en-US" altLang="zh-CN" sz="2400" dirty="0" smtClean="0">
                          <a:solidFill>
                            <a:srgbClr val="0000CC"/>
                          </a:solidFill>
                          <a:latin typeface="Arial Black" panose="020B0A04020102020204" pitchFamily="34" charset="0"/>
                          <a:ea typeface="微软雅黑" panose="020B0503020204020204" pitchFamily="34" charset="-122"/>
                        </a:rPr>
                        <a:t>3</a:t>
                      </a:r>
                      <a:endParaRPr lang="zh-CN" altLang="en-US" sz="2400" dirty="0">
                        <a:solidFill>
                          <a:srgbClr val="0000CC"/>
                        </a:solidFill>
                        <a:latin typeface="Arial Black" panose="020B0A04020102020204" pitchFamily="34" charset="0"/>
                        <a:ea typeface="微软雅黑" panose="020B0503020204020204" pitchFamily="34" charset="-122"/>
                      </a:endParaRPr>
                    </a:p>
                  </a:txBody>
                  <a:tcPr anchor="ctr"/>
                </a:tc>
                <a:tc>
                  <a:txBody>
                    <a:bodyPr/>
                    <a:lstStyle/>
                    <a:p>
                      <a:pPr algn="ctr"/>
                      <a:r>
                        <a:rPr lang="en-US" altLang="zh-CN" sz="2400" dirty="0" smtClean="0">
                          <a:solidFill>
                            <a:srgbClr val="0000CC"/>
                          </a:solidFill>
                          <a:latin typeface="Arial Black" panose="020B0A04020102020204" pitchFamily="34" charset="0"/>
                          <a:ea typeface="微软雅黑" panose="020B0503020204020204" pitchFamily="34" charset="-122"/>
                        </a:rPr>
                        <a:t>3N</a:t>
                      </a:r>
                      <a:endParaRPr lang="zh-CN" altLang="en-US" sz="2400" dirty="0">
                        <a:solidFill>
                          <a:srgbClr val="0000CC"/>
                        </a:solidFill>
                        <a:latin typeface="Arial Black" panose="020B0A04020102020204" pitchFamily="34" charset="0"/>
                        <a:ea typeface="微软雅黑" panose="020B0503020204020204" pitchFamily="34" charset="-122"/>
                      </a:endParaRPr>
                    </a:p>
                  </a:txBody>
                  <a:tcPr anchor="ctr"/>
                </a:tc>
                <a:extLst>
                  <a:ext uri="{0D108BD9-81ED-4DB2-BD59-A6C34878D82A}">
                    <a16:rowId xmlns:a16="http://schemas.microsoft.com/office/drawing/2014/main" val="10001"/>
                  </a:ext>
                </a:extLst>
              </a:tr>
              <a:tr h="457200">
                <a:tc>
                  <a:txBody>
                    <a:bodyPr/>
                    <a:lstStyle/>
                    <a:p>
                      <a:r>
                        <a:rPr lang="zh-CN" altLang="en-US" sz="2400" dirty="0" smtClean="0">
                          <a:solidFill>
                            <a:srgbClr val="0000CC"/>
                          </a:solidFill>
                          <a:latin typeface="Arial Black" panose="020B0A04020102020204" pitchFamily="34" charset="0"/>
                          <a:ea typeface="微软雅黑" panose="020B0503020204020204" pitchFamily="34" charset="-122"/>
                        </a:rPr>
                        <a:t>光学支格波</a:t>
                      </a:r>
                      <a:endParaRPr lang="zh-CN" altLang="en-US" sz="2400" dirty="0">
                        <a:solidFill>
                          <a:srgbClr val="0000CC"/>
                        </a:solidFill>
                        <a:latin typeface="Arial Black" panose="020B0A04020102020204" pitchFamily="34" charset="0"/>
                        <a:ea typeface="微软雅黑" panose="020B0503020204020204" pitchFamily="34" charset="-122"/>
                      </a:endParaRPr>
                    </a:p>
                  </a:txBody>
                  <a:tcPr/>
                </a:tc>
                <a:tc>
                  <a:txBody>
                    <a:bodyPr/>
                    <a:lstStyle/>
                    <a:p>
                      <a:pPr algn="ctr"/>
                      <a:r>
                        <a:rPr lang="en-US" altLang="zh-CN" sz="2400" dirty="0" smtClean="0">
                          <a:solidFill>
                            <a:srgbClr val="0000CC"/>
                          </a:solidFill>
                          <a:latin typeface="Arial Black" panose="020B0A04020102020204" pitchFamily="34" charset="0"/>
                          <a:ea typeface="微软雅黑" panose="020B0503020204020204" pitchFamily="34" charset="-122"/>
                        </a:rPr>
                        <a:t>3s-3</a:t>
                      </a:r>
                      <a:endParaRPr lang="zh-CN" altLang="en-US" sz="2400" dirty="0">
                        <a:solidFill>
                          <a:srgbClr val="0000CC"/>
                        </a:solidFill>
                        <a:latin typeface="Arial Black" panose="020B0A04020102020204" pitchFamily="34" charset="0"/>
                        <a:ea typeface="微软雅黑" panose="020B0503020204020204" pitchFamily="34" charset="-122"/>
                      </a:endParaRPr>
                    </a:p>
                  </a:txBody>
                  <a:tcPr anchor="ctr"/>
                </a:tc>
                <a:tc>
                  <a:txBody>
                    <a:bodyPr/>
                    <a:lstStyle/>
                    <a:p>
                      <a:pPr algn="ctr"/>
                      <a:r>
                        <a:rPr lang="en-US" altLang="zh-CN" sz="2400" dirty="0" smtClean="0">
                          <a:solidFill>
                            <a:srgbClr val="0000CC"/>
                          </a:solidFill>
                          <a:latin typeface="Arial Black" panose="020B0A04020102020204" pitchFamily="34" charset="0"/>
                          <a:ea typeface="微软雅黑" panose="020B0503020204020204" pitchFamily="34" charset="-122"/>
                        </a:rPr>
                        <a:t>(3s-3)N</a:t>
                      </a:r>
                    </a:p>
                  </a:txBody>
                  <a:tcPr anchor="ctr"/>
                </a:tc>
                <a:extLst>
                  <a:ext uri="{0D108BD9-81ED-4DB2-BD59-A6C34878D82A}">
                    <a16:rowId xmlns:a16="http://schemas.microsoft.com/office/drawing/2014/main" val="10002"/>
                  </a:ext>
                </a:extLst>
              </a:tr>
              <a:tr h="457200">
                <a:tc>
                  <a:txBody>
                    <a:bodyPr/>
                    <a:lstStyle/>
                    <a:p>
                      <a:r>
                        <a:rPr lang="zh-CN" altLang="en-US" sz="2400" b="1" dirty="0" smtClean="0">
                          <a:solidFill>
                            <a:srgbClr val="0000CC"/>
                          </a:solidFill>
                          <a:latin typeface="Arial Black" panose="020B0A04020102020204" pitchFamily="34" charset="0"/>
                          <a:ea typeface="微软雅黑" panose="020B0503020204020204" pitchFamily="34" charset="-122"/>
                        </a:rPr>
                        <a:t>总数</a:t>
                      </a:r>
                      <a:endParaRPr lang="zh-CN" altLang="en-US" sz="2400" b="1" dirty="0">
                        <a:solidFill>
                          <a:srgbClr val="0000CC"/>
                        </a:solidFill>
                        <a:latin typeface="Arial Black" panose="020B0A04020102020204" pitchFamily="34" charset="0"/>
                        <a:ea typeface="微软雅黑" panose="020B0503020204020204" pitchFamily="34" charset="-122"/>
                      </a:endParaRPr>
                    </a:p>
                  </a:txBody>
                  <a:tcPr anchor="ctr"/>
                </a:tc>
                <a:tc>
                  <a:txBody>
                    <a:bodyPr/>
                    <a:lstStyle/>
                    <a:p>
                      <a:pPr algn="ctr"/>
                      <a:r>
                        <a:rPr lang="en-US" altLang="zh-CN" sz="2400" b="1" dirty="0" smtClean="0">
                          <a:solidFill>
                            <a:srgbClr val="0000CC"/>
                          </a:solidFill>
                          <a:latin typeface="Arial Black" panose="020B0A04020102020204" pitchFamily="34" charset="0"/>
                          <a:ea typeface="微软雅黑" panose="020B0503020204020204" pitchFamily="34" charset="-122"/>
                        </a:rPr>
                        <a:t>3s</a:t>
                      </a:r>
                      <a:endParaRPr lang="zh-CN" altLang="en-US" sz="2400" b="1" dirty="0">
                        <a:solidFill>
                          <a:srgbClr val="0000CC"/>
                        </a:solidFill>
                        <a:latin typeface="Arial Black" panose="020B0A04020102020204" pitchFamily="34" charset="0"/>
                        <a:ea typeface="微软雅黑" panose="020B0503020204020204" pitchFamily="34" charset="-122"/>
                      </a:endParaRPr>
                    </a:p>
                  </a:txBody>
                  <a:tcPr anchor="ctr"/>
                </a:tc>
                <a:tc>
                  <a:txBody>
                    <a:bodyPr/>
                    <a:lstStyle/>
                    <a:p>
                      <a:pPr algn="ctr"/>
                      <a:r>
                        <a:rPr lang="en-US" altLang="zh-CN" sz="2400" b="1" dirty="0" smtClean="0">
                          <a:solidFill>
                            <a:srgbClr val="0000CC"/>
                          </a:solidFill>
                          <a:latin typeface="Arial Black" panose="020B0A04020102020204" pitchFamily="34" charset="0"/>
                          <a:ea typeface="微软雅黑" panose="020B0503020204020204" pitchFamily="34" charset="-122"/>
                        </a:rPr>
                        <a:t>3Ns</a:t>
                      </a:r>
                    </a:p>
                  </a:txBody>
                  <a:tcPr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2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95537" y="1536184"/>
          <a:ext cx="8280918" cy="2468880"/>
        </p:xfrm>
        <a:graphic>
          <a:graphicData uri="http://schemas.openxmlformats.org/drawingml/2006/table">
            <a:tbl>
              <a:tblPr firstRow="1" bandRow="1">
                <a:tableStyleId>{5C22544A-7EE6-4342-B048-85BDC9FD1C3A}</a:tableStyleId>
              </a:tblPr>
              <a:tblGrid>
                <a:gridCol w="1945308">
                  <a:extLst>
                    <a:ext uri="{9D8B030D-6E8A-4147-A177-3AD203B41FA5}">
                      <a16:colId xmlns:a16="http://schemas.microsoft.com/office/drawing/2014/main" val="20000"/>
                    </a:ext>
                  </a:extLst>
                </a:gridCol>
                <a:gridCol w="1055935">
                  <a:extLst>
                    <a:ext uri="{9D8B030D-6E8A-4147-A177-3AD203B41FA5}">
                      <a16:colId xmlns:a16="http://schemas.microsoft.com/office/drawing/2014/main" val="20001"/>
                    </a:ext>
                  </a:extLst>
                </a:gridCol>
                <a:gridCol w="1055935">
                  <a:extLst>
                    <a:ext uri="{9D8B030D-6E8A-4147-A177-3AD203B41FA5}">
                      <a16:colId xmlns:a16="http://schemas.microsoft.com/office/drawing/2014/main" val="20002"/>
                    </a:ext>
                  </a:extLst>
                </a:gridCol>
                <a:gridCol w="1055935">
                  <a:extLst>
                    <a:ext uri="{9D8B030D-6E8A-4147-A177-3AD203B41FA5}">
                      <a16:colId xmlns:a16="http://schemas.microsoft.com/office/drawing/2014/main" val="20003"/>
                    </a:ext>
                  </a:extLst>
                </a:gridCol>
                <a:gridCol w="1055935">
                  <a:extLst>
                    <a:ext uri="{9D8B030D-6E8A-4147-A177-3AD203B41FA5}">
                      <a16:colId xmlns:a16="http://schemas.microsoft.com/office/drawing/2014/main" val="20004"/>
                    </a:ext>
                  </a:extLst>
                </a:gridCol>
                <a:gridCol w="1055935">
                  <a:extLst>
                    <a:ext uri="{9D8B030D-6E8A-4147-A177-3AD203B41FA5}">
                      <a16:colId xmlns:a16="http://schemas.microsoft.com/office/drawing/2014/main" val="20005"/>
                    </a:ext>
                  </a:extLst>
                </a:gridCol>
                <a:gridCol w="1055935">
                  <a:extLst>
                    <a:ext uri="{9D8B030D-6E8A-4147-A177-3AD203B41FA5}">
                      <a16:colId xmlns:a16="http://schemas.microsoft.com/office/drawing/2014/main" val="20006"/>
                    </a:ext>
                  </a:extLst>
                </a:gridCol>
              </a:tblGrid>
              <a:tr h="457200">
                <a:tc rowSpan="2">
                  <a:txBody>
                    <a:bodyPr/>
                    <a:lstStyle/>
                    <a:p>
                      <a:r>
                        <a:rPr lang="zh-CN" altLang="en-US" sz="2400" dirty="0" smtClean="0">
                          <a:solidFill>
                            <a:schemeClr val="tx1"/>
                          </a:solidFill>
                          <a:latin typeface="微软雅黑" panose="020B0503020204020204" pitchFamily="34" charset="-122"/>
                          <a:ea typeface="微软雅黑" panose="020B0503020204020204" pitchFamily="34" charset="-122"/>
                        </a:rPr>
                        <a:t>每个原胞含</a:t>
                      </a:r>
                      <a:endParaRPr lang="en-US" altLang="zh-CN" sz="2400" dirty="0" smtClean="0">
                        <a:solidFill>
                          <a:schemeClr val="tx1"/>
                        </a:solidFill>
                        <a:latin typeface="微软雅黑" panose="020B0503020204020204" pitchFamily="34" charset="-122"/>
                        <a:ea typeface="微软雅黑" panose="020B0503020204020204" pitchFamily="34" charset="-122"/>
                      </a:endParaRPr>
                    </a:p>
                    <a:p>
                      <a:r>
                        <a:rPr lang="en-US" altLang="zh-CN" sz="2400" dirty="0" smtClean="0">
                          <a:solidFill>
                            <a:schemeClr val="tx1"/>
                          </a:solidFill>
                          <a:latin typeface="微软雅黑" panose="020B0503020204020204" pitchFamily="34" charset="-122"/>
                          <a:ea typeface="微软雅黑" panose="020B0503020204020204" pitchFamily="34" charset="-122"/>
                        </a:rPr>
                        <a:t>S</a:t>
                      </a:r>
                      <a:r>
                        <a:rPr lang="zh-CN" altLang="en-US" sz="2400" dirty="0" smtClean="0">
                          <a:solidFill>
                            <a:schemeClr val="tx1"/>
                          </a:solidFill>
                          <a:latin typeface="微软雅黑" panose="020B0503020204020204" pitchFamily="34" charset="-122"/>
                          <a:ea typeface="微软雅黑" panose="020B0503020204020204" pitchFamily="34" charset="-122"/>
                        </a:rPr>
                        <a:t>个原子</a:t>
                      </a:r>
                      <a:endParaRPr lang="zh-CN" altLang="en-US" sz="2400" dirty="0">
                        <a:solidFill>
                          <a:schemeClr val="tx1"/>
                        </a:solidFill>
                        <a:latin typeface="微软雅黑" panose="020B0503020204020204" pitchFamily="34" charset="-122"/>
                        <a:ea typeface="微软雅黑" panose="020B0503020204020204" pitchFamily="34" charset="-122"/>
                      </a:endParaRPr>
                    </a:p>
                  </a:txBody>
                  <a:tcPr/>
                </a:tc>
                <a:tc gridSpan="3">
                  <a:txBody>
                    <a:bodyPr/>
                    <a:lstStyle/>
                    <a:p>
                      <a:endParaRPr lang="zh-CN" sz="1300" dirty="0">
                        <a:solidFill>
                          <a:schemeClr val="tx1"/>
                        </a:solidFill>
                        <a:latin typeface="微软雅黑" panose="020B0503020204020204" pitchFamily="34" charset="-122"/>
                        <a:ea typeface="微软雅黑" panose="020B0503020204020204" pitchFamily="34" charset="-122"/>
                      </a:endParaRPr>
                    </a:p>
                  </a:txBody>
                  <a:tcPr>
                    <a:blipFill rotWithShape="0">
                      <a:blip r:embed="rId2"/>
                      <a:stretch>
                        <a:fillRect l="-61423" t="-9333" r="-100749" b="-441333"/>
                      </a:stretch>
                    </a:blipFill>
                  </a:tcPr>
                </a:tc>
                <a:tc hMerge="1">
                  <a:txBody>
                    <a:bodyPr/>
                    <a:lstStyle/>
                    <a:p>
                      <a:endParaRPr lang="zh-CN" altLang="en-US"/>
                    </a:p>
                  </a:txBody>
                  <a:tcPr/>
                </a:tc>
                <a:tc hMerge="1">
                  <a:txBody>
                    <a:bodyPr/>
                    <a:lstStyle/>
                    <a:p>
                      <a:endParaRPr lang="zh-CN" altLang="en-US"/>
                    </a:p>
                  </a:txBody>
                  <a:tcPr/>
                </a:tc>
                <a:tc gridSpan="3">
                  <a:txBody>
                    <a:bodyPr/>
                    <a:lstStyle/>
                    <a:p>
                      <a:pPr algn="ctr"/>
                      <a:r>
                        <a:rPr lang="zh-CN" altLang="en-US" sz="2400" dirty="0" smtClean="0">
                          <a:solidFill>
                            <a:schemeClr val="tx1"/>
                          </a:solidFill>
                          <a:latin typeface="微软雅黑" panose="020B0503020204020204" pitchFamily="34" charset="-122"/>
                          <a:ea typeface="微软雅黑" panose="020B0503020204020204" pitchFamily="34" charset="-122"/>
                        </a:rPr>
                        <a:t>振动模式数</a:t>
                      </a:r>
                      <a:endParaRPr lang="zh-CN" altLang="en-US" sz="2400" dirty="0">
                        <a:solidFill>
                          <a:schemeClr val="tx1"/>
                        </a:solidFill>
                        <a:latin typeface="微软雅黑" panose="020B0503020204020204" pitchFamily="34" charset="-122"/>
                        <a:ea typeface="微软雅黑" panose="020B0503020204020204" pitchFamily="34" charset="-122"/>
                      </a:endParaRPr>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240">
                <a:tc vMerge="1">
                  <a:txBody>
                    <a:bodyPr/>
                    <a:lstStyle/>
                    <a:p>
                      <a:endParaRPr lang="zh-CN" altLang="en-US"/>
                    </a:p>
                  </a:txBody>
                  <a:tcPr/>
                </a:tc>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一维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二维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三维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一维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二维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三维</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57200">
                <a:tc>
                  <a:txBody>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声学支格波</a:t>
                      </a:r>
                      <a:endParaRPr lang="zh-CN" altLang="en-US" sz="24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1</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2</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3</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N</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2N</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3N</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2"/>
                  </a:ext>
                </a:extLst>
              </a:tr>
              <a:tr h="701040">
                <a:tc>
                  <a:txBody>
                    <a:bodyPr/>
                    <a:lstStyle/>
                    <a:p>
                      <a:r>
                        <a:rPr lang="zh-CN" altLang="en-US" sz="2400" b="1" kern="1200" dirty="0" smtClean="0">
                          <a:solidFill>
                            <a:schemeClr val="tx1"/>
                          </a:solidFill>
                          <a:latin typeface="微软雅黑" panose="020B0503020204020204" pitchFamily="34" charset="-122"/>
                          <a:ea typeface="微软雅黑" panose="020B0503020204020204" pitchFamily="34" charset="-122"/>
                          <a:cs typeface="+mn-cs"/>
                        </a:rPr>
                        <a:t>光学支格波</a:t>
                      </a:r>
                      <a:endParaRPr lang="zh-CN" altLang="en-US" sz="2400" b="1"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s-1</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2s-2</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3s-3</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(s-1)N</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b="1" kern="1200" dirty="0" smtClean="0">
                          <a:solidFill>
                            <a:schemeClr val="tx1"/>
                          </a:solidFill>
                          <a:latin typeface="微软雅黑" panose="020B0503020204020204" pitchFamily="34" charset="-122"/>
                          <a:ea typeface="微软雅黑" panose="020B0503020204020204" pitchFamily="34" charset="-122"/>
                          <a:cs typeface="+mn-cs"/>
                        </a:rPr>
                        <a:t>(2s-2)N</a:t>
                      </a:r>
                      <a:endParaRPr lang="zh-CN" altLang="en-US" sz="2000" b="1"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(3s-3)N</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57200">
                <a:tc>
                  <a:txBody>
                    <a:bodyPr/>
                    <a:lstStyle/>
                    <a:p>
                      <a:r>
                        <a:rPr lang="zh-CN" altLang="en-US" sz="2400" b="1"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总数</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a:tc>
                <a:tc>
                  <a:txBody>
                    <a:bodyPr/>
                    <a:lstStyle/>
                    <a:p>
                      <a:r>
                        <a:rPr lang="en-US" altLang="zh-CN" sz="2400" b="1"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s</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4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2s</a:t>
                      </a:r>
                      <a:endPar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r>
                        <a:rPr lang="en-US" altLang="zh-CN" sz="24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3s</a:t>
                      </a:r>
                      <a:endPar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1"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Ns</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b="1" kern="1200"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2Ns</a:t>
                      </a:r>
                      <a:endParaRPr lang="zh-CN" altLang="en-US" sz="2400" b="1" kern="1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a:txBody>
                  <a:tcPr anchor="ctr"/>
                </a:tc>
                <a:tc>
                  <a:txBody>
                    <a:bodyPr/>
                    <a:lstStyle/>
                    <a:p>
                      <a:r>
                        <a:rPr lang="en-US" altLang="zh-CN" sz="2400" b="1" dirty="0" smtClean="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3Ns</a:t>
                      </a:r>
                      <a:endParaRPr lang="zh-CN" altLang="en-US" sz="2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bl>
          </a:graphicData>
        </a:graphic>
      </p:graphicFrame>
      <p:graphicFrame>
        <p:nvGraphicFramePr>
          <p:cNvPr id="5" name="表格 4"/>
          <p:cNvGraphicFramePr>
            <a:graphicFrameLocks noGrp="1"/>
          </p:cNvGraphicFramePr>
          <p:nvPr/>
        </p:nvGraphicFramePr>
        <p:xfrm>
          <a:off x="467545" y="4149080"/>
          <a:ext cx="6192689" cy="1188720"/>
        </p:xfrm>
        <a:graphic>
          <a:graphicData uri="http://schemas.openxmlformats.org/drawingml/2006/table">
            <a:tbl>
              <a:tblPr firstRow="1" bandRow="1">
                <a:tableStyleId>{21E4AEA4-8DFA-4A89-87EB-49C32662AFE0}</a:tableStyleId>
              </a:tblPr>
              <a:tblGrid>
                <a:gridCol w="2277771">
                  <a:extLst>
                    <a:ext uri="{9D8B030D-6E8A-4147-A177-3AD203B41FA5}">
                      <a16:colId xmlns:a16="http://schemas.microsoft.com/office/drawing/2014/main" val="20000"/>
                    </a:ext>
                  </a:extLst>
                </a:gridCol>
                <a:gridCol w="1921869">
                  <a:extLst>
                    <a:ext uri="{9D8B030D-6E8A-4147-A177-3AD203B41FA5}">
                      <a16:colId xmlns:a16="http://schemas.microsoft.com/office/drawing/2014/main" val="20001"/>
                    </a:ext>
                  </a:extLst>
                </a:gridCol>
                <a:gridCol w="1993049">
                  <a:extLst>
                    <a:ext uri="{9D8B030D-6E8A-4147-A177-3AD203B41FA5}">
                      <a16:colId xmlns:a16="http://schemas.microsoft.com/office/drawing/2014/main" val="20002"/>
                    </a:ext>
                  </a:extLst>
                </a:gridCol>
              </a:tblGrid>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一维单原子（</a:t>
                      </a:r>
                      <a:r>
                        <a:rPr lang="en-US" altLang="zh-CN" sz="2000" b="1" dirty="0" smtClean="0">
                          <a:solidFill>
                            <a:schemeClr val="tx1"/>
                          </a:solidFill>
                          <a:latin typeface="微软雅黑" panose="020B0503020204020204" pitchFamily="34" charset="-122"/>
                          <a:ea typeface="微软雅黑" panose="020B0503020204020204" pitchFamily="34" charset="-122"/>
                        </a:rPr>
                        <a:t>s=1</a:t>
                      </a:r>
                      <a:r>
                        <a:rPr lang="zh-CN" altLang="en-US" sz="2000" b="1" dirty="0" smtClean="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endParaRPr lang="zh-CN" sz="1300" b="1">
                        <a:solidFill>
                          <a:schemeClr val="tx1"/>
                        </a:solidFill>
                        <a:latin typeface="微软雅黑" panose="020B0503020204020204" pitchFamily="34" charset="-122"/>
                        <a:ea typeface="微软雅黑" panose="020B0503020204020204" pitchFamily="34" charset="-122"/>
                      </a:endParaRPr>
                    </a:p>
                  </a:txBody>
                  <a:tcPr>
                    <a:blipFill rotWithShape="0">
                      <a:blip r:embed="rId3"/>
                      <a:stretch>
                        <a:fillRect l="-118809" t="-7692" r="-105016" b="-230769"/>
                      </a:stretch>
                    </a:blipFill>
                  </a:tcPr>
                </a:tc>
                <a:tc>
                  <a:txBody>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振动模式数</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声学支格波</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1</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N</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光学支格波</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0</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0</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nvGraphicFramePr>
        <p:xfrm>
          <a:off x="467545" y="5552648"/>
          <a:ext cx="6264696" cy="1188720"/>
        </p:xfrm>
        <a:graphic>
          <a:graphicData uri="http://schemas.openxmlformats.org/drawingml/2006/table">
            <a:tbl>
              <a:tblPr firstRow="1" bandRow="1">
                <a:tableStyleId>{5202B0CA-FC54-4496-8BCA-5EF66A818D29}</a:tableStyleId>
              </a:tblPr>
              <a:tblGrid>
                <a:gridCol w="2304256">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tblGrid>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一维双原子（</a:t>
                      </a:r>
                      <a:r>
                        <a:rPr lang="en-US" altLang="zh-CN" sz="2000" b="1" dirty="0" smtClean="0">
                          <a:solidFill>
                            <a:schemeClr val="tx1"/>
                          </a:solidFill>
                          <a:latin typeface="微软雅黑" panose="020B0503020204020204" pitchFamily="34" charset="-122"/>
                          <a:ea typeface="微软雅黑" panose="020B0503020204020204" pitchFamily="34" charset="-122"/>
                        </a:rPr>
                        <a:t>s=2</a:t>
                      </a:r>
                      <a:r>
                        <a:rPr lang="zh-CN" altLang="en-US" sz="2000" b="1" dirty="0" smtClean="0">
                          <a:solidFill>
                            <a:schemeClr val="tx1"/>
                          </a:solidFill>
                          <a:latin typeface="微软雅黑" panose="020B0503020204020204" pitchFamily="34" charset="-122"/>
                          <a:ea typeface="微软雅黑" panose="020B0503020204020204" pitchFamily="34" charset="-122"/>
                        </a:rPr>
                        <a:t>）</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oFill/>
                  </a:tcPr>
                </a:tc>
                <a:tc>
                  <a:txBody>
                    <a:bodyPr/>
                    <a:lstStyle/>
                    <a:p>
                      <a:endParaRPr lang="zh-CN" sz="1300" b="1" dirty="0">
                        <a:solidFill>
                          <a:schemeClr val="tx1"/>
                        </a:solidFill>
                        <a:latin typeface="微软雅黑" panose="020B0503020204020204" pitchFamily="34" charset="-122"/>
                        <a:ea typeface="微软雅黑" panose="020B0503020204020204" pitchFamily="34" charset="-122"/>
                      </a:endParaRPr>
                    </a:p>
                  </a:txBody>
                  <a:tcPr>
                    <a:blipFill rotWithShape="0">
                      <a:blip r:embed="rId4"/>
                      <a:stretch>
                        <a:fillRect l="-118495" t="-7692" r="-103762" b="-230769"/>
                      </a:stretch>
                    </a:blipFill>
                  </a:tcPr>
                </a:tc>
                <a:tc>
                  <a:txBody>
                    <a:bodyPr/>
                    <a:lstStyle/>
                    <a:p>
                      <a:pPr algn="ctr"/>
                      <a:r>
                        <a:rPr lang="zh-CN" altLang="en-US" sz="2000" b="1" dirty="0" smtClean="0">
                          <a:solidFill>
                            <a:schemeClr val="tx1"/>
                          </a:solidFill>
                          <a:latin typeface="微软雅黑" panose="020B0503020204020204" pitchFamily="34" charset="-122"/>
                          <a:ea typeface="微软雅黑" panose="020B0503020204020204" pitchFamily="34" charset="-122"/>
                        </a:rPr>
                        <a:t>振动模式数</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noFill/>
                  </a:tcPr>
                </a:tc>
                <a:extLst>
                  <a:ext uri="{0D108BD9-81ED-4DB2-BD59-A6C34878D82A}">
                    <a16:rowId xmlns:a16="http://schemas.microsoft.com/office/drawing/2014/main" val="10000"/>
                  </a:ext>
                </a:extLst>
              </a:tr>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声学支格波</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1</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N</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96240">
                <a:tc>
                  <a:txBody>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光学支格波</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1</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altLang="zh-CN" sz="2000" b="1" dirty="0" smtClean="0">
                          <a:solidFill>
                            <a:schemeClr val="tx1"/>
                          </a:solidFill>
                          <a:latin typeface="微软雅黑" panose="020B0503020204020204" pitchFamily="34" charset="-122"/>
                          <a:ea typeface="微软雅黑" panose="020B0503020204020204" pitchFamily="34" charset="-122"/>
                        </a:rPr>
                        <a:t>N</a:t>
                      </a:r>
                      <a:endParaRPr lang="zh-CN" altLang="en-US" sz="2000" b="1"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bl>
          </a:graphicData>
        </a:graphic>
      </p:graphicFrame>
      <p:pic>
        <p:nvPicPr>
          <p:cNvPr id="78854" name="Picture 9" descr="XCH003_006_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238" y="5449888"/>
            <a:ext cx="1874837"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6" descr="XCH003_004_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7238" y="4005263"/>
            <a:ext cx="1924050"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a:spLocks noGrp="1"/>
          </p:cNvSpPr>
          <p:nvPr>
            <p:ph type="title"/>
          </p:nvPr>
        </p:nvSpPr>
        <p:spPr/>
        <p:txBody>
          <a:bodyPr/>
          <a:lstStyle/>
          <a:p>
            <a:pPr algn="l"/>
            <a:r>
              <a:rPr lang="zh-CN" altLang="en-US" sz="2800" dirty="0" smtClean="0">
                <a:effectLst/>
                <a:latin typeface="微软雅黑" panose="020B0503020204020204" pitchFamily="34" charset="-122"/>
              </a:rPr>
              <a:t>回顾：三维情况下声学支和光学支的数目特点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8" name="Group 44"/>
          <p:cNvGrpSpPr>
            <a:grpSpLocks/>
          </p:cNvGrpSpPr>
          <p:nvPr/>
        </p:nvGrpSpPr>
        <p:grpSpPr bwMode="auto">
          <a:xfrm>
            <a:off x="2268218" y="2433446"/>
            <a:ext cx="4349276" cy="4298954"/>
            <a:chOff x="3246" y="961"/>
            <a:chExt cx="2347" cy="2322"/>
          </a:xfrm>
        </p:grpSpPr>
        <p:sp>
          <p:nvSpPr>
            <p:cNvPr id="79880" name="Text Box 19"/>
            <p:cNvSpPr txBox="1">
              <a:spLocks noChangeArrowheads="1"/>
            </p:cNvSpPr>
            <p:nvPr/>
          </p:nvSpPr>
          <p:spPr bwMode="auto">
            <a:xfrm>
              <a:off x="4790" y="2890"/>
              <a:ext cx="80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en-US" altLang="zh-CN" sz="1500">
                  <a:latin typeface="微软雅黑" panose="020B0503020204020204" pitchFamily="34" charset="-122"/>
                </a:rPr>
                <a:t>[110]</a:t>
              </a:r>
            </a:p>
          </p:txBody>
        </p:sp>
        <p:sp>
          <p:nvSpPr>
            <p:cNvPr id="79881" name="Rectangle 21" descr="横虚线"/>
            <p:cNvSpPr>
              <a:spLocks noChangeArrowheads="1"/>
            </p:cNvSpPr>
            <p:nvPr/>
          </p:nvSpPr>
          <p:spPr bwMode="auto">
            <a:xfrm>
              <a:off x="3651" y="966"/>
              <a:ext cx="1011" cy="2101"/>
            </a:xfrm>
            <a:prstGeom prst="rect">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9882" name="Rectangle 22" descr="对角砖形"/>
            <p:cNvSpPr>
              <a:spLocks noChangeArrowheads="1"/>
            </p:cNvSpPr>
            <p:nvPr/>
          </p:nvSpPr>
          <p:spPr bwMode="auto">
            <a:xfrm>
              <a:off x="3546" y="966"/>
              <a:ext cx="112" cy="2101"/>
            </a:xfrm>
            <a:prstGeom prst="rect">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9883" name="Rectangle 23"/>
            <p:cNvSpPr>
              <a:spLocks noChangeArrowheads="1"/>
            </p:cNvSpPr>
            <p:nvPr/>
          </p:nvSpPr>
          <p:spPr bwMode="auto">
            <a:xfrm>
              <a:off x="3548" y="961"/>
              <a:ext cx="1109" cy="210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800">
                <a:latin typeface="微软雅黑" panose="020B0503020204020204" pitchFamily="34" charset="-122"/>
              </a:endParaRPr>
            </a:p>
          </p:txBody>
        </p:sp>
        <p:sp>
          <p:nvSpPr>
            <p:cNvPr id="79884" name="Line 24"/>
            <p:cNvSpPr>
              <a:spLocks noChangeShapeType="1"/>
            </p:cNvSpPr>
            <p:nvPr/>
          </p:nvSpPr>
          <p:spPr bwMode="auto">
            <a:xfrm flipV="1">
              <a:off x="3470" y="1170"/>
              <a:ext cx="0" cy="565"/>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5" name="Line 25"/>
            <p:cNvSpPr>
              <a:spLocks noChangeShapeType="1"/>
            </p:cNvSpPr>
            <p:nvPr/>
          </p:nvSpPr>
          <p:spPr bwMode="auto">
            <a:xfrm>
              <a:off x="4705" y="3072"/>
              <a:ext cx="59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6" name="Freeform 26"/>
            <p:cNvSpPr>
              <a:spLocks/>
            </p:cNvSpPr>
            <p:nvPr/>
          </p:nvSpPr>
          <p:spPr bwMode="auto">
            <a:xfrm>
              <a:off x="3562" y="1155"/>
              <a:ext cx="1098" cy="148"/>
            </a:xfrm>
            <a:custGeom>
              <a:avLst/>
              <a:gdLst>
                <a:gd name="T0" fmla="*/ 0 w 1330"/>
                <a:gd name="T1" fmla="*/ 2 h 189"/>
                <a:gd name="T2" fmla="*/ 10 w 1330"/>
                <a:gd name="T3" fmla="*/ 2 h 189"/>
                <a:gd name="T4" fmla="*/ 20 w 1330"/>
                <a:gd name="T5" fmla="*/ 2 h 189"/>
                <a:gd name="T6" fmla="*/ 34 w 1330"/>
                <a:gd name="T7" fmla="*/ 2 h 189"/>
                <a:gd name="T8" fmla="*/ 47 w 1330"/>
                <a:gd name="T9" fmla="*/ 4 h 189"/>
                <a:gd name="T10" fmla="*/ 57 w 1330"/>
                <a:gd name="T11" fmla="*/ 5 h 189"/>
                <a:gd name="T12" fmla="*/ 66 w 1330"/>
                <a:gd name="T13" fmla="*/ 5 h 189"/>
                <a:gd name="T14" fmla="*/ 76 w 1330"/>
                <a:gd name="T15" fmla="*/ 4 h 1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30" h="189">
                  <a:moveTo>
                    <a:pt x="0" y="32"/>
                  </a:moveTo>
                  <a:cubicBezTo>
                    <a:pt x="30" y="29"/>
                    <a:pt x="120" y="10"/>
                    <a:pt x="178" y="7"/>
                  </a:cubicBezTo>
                  <a:cubicBezTo>
                    <a:pt x="236" y="4"/>
                    <a:pt x="277" y="0"/>
                    <a:pt x="348" y="16"/>
                  </a:cubicBezTo>
                  <a:cubicBezTo>
                    <a:pt x="419" y="32"/>
                    <a:pt x="523" y="77"/>
                    <a:pt x="603" y="101"/>
                  </a:cubicBezTo>
                  <a:cubicBezTo>
                    <a:pt x="683" y="125"/>
                    <a:pt x="761" y="144"/>
                    <a:pt x="830" y="158"/>
                  </a:cubicBezTo>
                  <a:cubicBezTo>
                    <a:pt x="899" y="172"/>
                    <a:pt x="961" y="183"/>
                    <a:pt x="1018" y="186"/>
                  </a:cubicBezTo>
                  <a:cubicBezTo>
                    <a:pt x="1075" y="189"/>
                    <a:pt x="1118" y="185"/>
                    <a:pt x="1170" y="177"/>
                  </a:cubicBezTo>
                  <a:cubicBezTo>
                    <a:pt x="1222" y="169"/>
                    <a:pt x="1297" y="147"/>
                    <a:pt x="1330" y="139"/>
                  </a:cubicBezTo>
                </a:path>
              </a:pathLst>
            </a:custGeom>
            <a:noFill/>
            <a:ln w="28575" cmpd="sng">
              <a:solidFill>
                <a:srgbClr val="66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7" name="Freeform 27"/>
            <p:cNvSpPr>
              <a:spLocks/>
            </p:cNvSpPr>
            <p:nvPr/>
          </p:nvSpPr>
          <p:spPr bwMode="auto">
            <a:xfrm>
              <a:off x="3768" y="1154"/>
              <a:ext cx="900" cy="184"/>
            </a:xfrm>
            <a:custGeom>
              <a:avLst/>
              <a:gdLst>
                <a:gd name="T0" fmla="*/ 0 w 1089"/>
                <a:gd name="T1" fmla="*/ 0 h 234"/>
                <a:gd name="T2" fmla="*/ 8 w 1089"/>
                <a:gd name="T3" fmla="*/ 2 h 234"/>
                <a:gd name="T4" fmla="*/ 17 w 1089"/>
                <a:gd name="T5" fmla="*/ 2 h 234"/>
                <a:gd name="T6" fmla="*/ 21 w 1089"/>
                <a:gd name="T7" fmla="*/ 4 h 234"/>
                <a:gd name="T8" fmla="*/ 30 w 1089"/>
                <a:gd name="T9" fmla="*/ 5 h 234"/>
                <a:gd name="T10" fmla="*/ 36 w 1089"/>
                <a:gd name="T11" fmla="*/ 6 h 234"/>
                <a:gd name="T12" fmla="*/ 41 w 1089"/>
                <a:gd name="T13" fmla="*/ 6 h 234"/>
                <a:gd name="T14" fmla="*/ 50 w 1089"/>
                <a:gd name="T15" fmla="*/ 6 h 234"/>
                <a:gd name="T16" fmla="*/ 57 w 1089"/>
                <a:gd name="T17" fmla="*/ 6 h 234"/>
                <a:gd name="T18" fmla="*/ 63 w 1089"/>
                <a:gd name="T19" fmla="*/ 5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9" h="234">
                  <a:moveTo>
                    <a:pt x="0" y="0"/>
                  </a:moveTo>
                  <a:cubicBezTo>
                    <a:pt x="48" y="16"/>
                    <a:pt x="96" y="32"/>
                    <a:pt x="144" y="48"/>
                  </a:cubicBezTo>
                  <a:cubicBezTo>
                    <a:pt x="192" y="64"/>
                    <a:pt x="248" y="80"/>
                    <a:pt x="288" y="96"/>
                  </a:cubicBezTo>
                  <a:cubicBezTo>
                    <a:pt x="328" y="112"/>
                    <a:pt x="347" y="130"/>
                    <a:pt x="384" y="144"/>
                  </a:cubicBezTo>
                  <a:cubicBezTo>
                    <a:pt x="421" y="158"/>
                    <a:pt x="474" y="173"/>
                    <a:pt x="513" y="183"/>
                  </a:cubicBezTo>
                  <a:cubicBezTo>
                    <a:pt x="552" y="193"/>
                    <a:pt x="581" y="197"/>
                    <a:pt x="617" y="204"/>
                  </a:cubicBezTo>
                  <a:cubicBezTo>
                    <a:pt x="653" y="211"/>
                    <a:pt x="691" y="218"/>
                    <a:pt x="730" y="223"/>
                  </a:cubicBezTo>
                  <a:cubicBezTo>
                    <a:pt x="769" y="228"/>
                    <a:pt x="811" y="234"/>
                    <a:pt x="853" y="232"/>
                  </a:cubicBezTo>
                  <a:cubicBezTo>
                    <a:pt x="895" y="230"/>
                    <a:pt x="946" y="218"/>
                    <a:pt x="985" y="212"/>
                  </a:cubicBezTo>
                  <a:cubicBezTo>
                    <a:pt x="1024" y="206"/>
                    <a:pt x="1067" y="197"/>
                    <a:pt x="1089" y="193"/>
                  </a:cubicBezTo>
                </a:path>
              </a:pathLst>
            </a:custGeom>
            <a:noFill/>
            <a:ln w="28575" cmpd="sng">
              <a:solidFill>
                <a:srgbClr val="CC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8" name="Freeform 28"/>
            <p:cNvSpPr>
              <a:spLocks/>
            </p:cNvSpPr>
            <p:nvPr/>
          </p:nvSpPr>
          <p:spPr bwMode="auto">
            <a:xfrm>
              <a:off x="3548" y="1169"/>
              <a:ext cx="1110" cy="584"/>
            </a:xfrm>
            <a:custGeom>
              <a:avLst/>
              <a:gdLst>
                <a:gd name="T0" fmla="*/ 0 w 1344"/>
                <a:gd name="T1" fmla="*/ 2 h 744"/>
                <a:gd name="T2" fmla="*/ 8 w 1344"/>
                <a:gd name="T3" fmla="*/ 2 h 744"/>
                <a:gd name="T4" fmla="*/ 19 w 1344"/>
                <a:gd name="T5" fmla="*/ 3 h 744"/>
                <a:gd name="T6" fmla="*/ 76 w 1344"/>
                <a:gd name="T7" fmla="*/ 20 h 7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44" h="744">
                  <a:moveTo>
                    <a:pt x="0" y="24"/>
                  </a:moveTo>
                  <a:cubicBezTo>
                    <a:pt x="44" y="16"/>
                    <a:pt x="88" y="8"/>
                    <a:pt x="144" y="24"/>
                  </a:cubicBezTo>
                  <a:cubicBezTo>
                    <a:pt x="200" y="40"/>
                    <a:pt x="136" y="0"/>
                    <a:pt x="336" y="120"/>
                  </a:cubicBezTo>
                  <a:cubicBezTo>
                    <a:pt x="536" y="240"/>
                    <a:pt x="940" y="492"/>
                    <a:pt x="1344" y="744"/>
                  </a:cubicBezTo>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9" name="Freeform 29"/>
            <p:cNvSpPr>
              <a:spLocks/>
            </p:cNvSpPr>
            <p:nvPr/>
          </p:nvSpPr>
          <p:spPr bwMode="auto">
            <a:xfrm>
              <a:off x="3528" y="2323"/>
              <a:ext cx="1122" cy="753"/>
            </a:xfrm>
            <a:custGeom>
              <a:avLst/>
              <a:gdLst>
                <a:gd name="T0" fmla="*/ 0 w 1296"/>
                <a:gd name="T1" fmla="*/ 26 h 960"/>
                <a:gd name="T2" fmla="*/ 27 w 1296"/>
                <a:gd name="T3" fmla="*/ 23 h 960"/>
                <a:gd name="T4" fmla="*/ 61 w 1296"/>
                <a:gd name="T5" fmla="*/ 16 h 960"/>
                <a:gd name="T6" fmla="*/ 99 w 1296"/>
                <a:gd name="T7" fmla="*/ 8 h 960"/>
                <a:gd name="T8" fmla="*/ 116 w 1296"/>
                <a:gd name="T9" fmla="*/ 4 h 960"/>
                <a:gd name="T10" fmla="*/ 132 w 1296"/>
                <a:gd name="T11" fmla="*/ 2 h 960"/>
                <a:gd name="T12" fmla="*/ 148 w 1296"/>
                <a:gd name="T13" fmla="*/ 0 h 9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96" h="960">
                  <a:moveTo>
                    <a:pt x="0" y="960"/>
                  </a:moveTo>
                  <a:cubicBezTo>
                    <a:pt x="76" y="940"/>
                    <a:pt x="152" y="920"/>
                    <a:pt x="240" y="864"/>
                  </a:cubicBezTo>
                  <a:cubicBezTo>
                    <a:pt x="328" y="808"/>
                    <a:pt x="424" y="720"/>
                    <a:pt x="528" y="624"/>
                  </a:cubicBezTo>
                  <a:cubicBezTo>
                    <a:pt x="632" y="528"/>
                    <a:pt x="784" y="368"/>
                    <a:pt x="864" y="288"/>
                  </a:cubicBezTo>
                  <a:cubicBezTo>
                    <a:pt x="944" y="208"/>
                    <a:pt x="960" y="184"/>
                    <a:pt x="1008" y="144"/>
                  </a:cubicBezTo>
                  <a:cubicBezTo>
                    <a:pt x="1056" y="104"/>
                    <a:pt x="1104" y="72"/>
                    <a:pt x="1152" y="48"/>
                  </a:cubicBezTo>
                  <a:cubicBezTo>
                    <a:pt x="1200" y="24"/>
                    <a:pt x="1248" y="12"/>
                    <a:pt x="1296" y="0"/>
                  </a:cubicBezTo>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0" name="Freeform 30"/>
            <p:cNvSpPr>
              <a:spLocks/>
            </p:cNvSpPr>
            <p:nvPr/>
          </p:nvSpPr>
          <p:spPr bwMode="auto">
            <a:xfrm>
              <a:off x="3588" y="2473"/>
              <a:ext cx="1070" cy="603"/>
            </a:xfrm>
            <a:custGeom>
              <a:avLst/>
              <a:gdLst>
                <a:gd name="T0" fmla="*/ 0 w 1296"/>
                <a:gd name="T1" fmla="*/ 20 h 768"/>
                <a:gd name="T2" fmla="*/ 17 w 1296"/>
                <a:gd name="T3" fmla="*/ 16 h 768"/>
                <a:gd name="T4" fmla="*/ 41 w 1296"/>
                <a:gd name="T5" fmla="*/ 9 h 768"/>
                <a:gd name="T6" fmla="*/ 57 w 1296"/>
                <a:gd name="T7" fmla="*/ 4 h 768"/>
                <a:gd name="T8" fmla="*/ 73 w 1296"/>
                <a:gd name="T9" fmla="*/ 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768"/>
                  </a:moveTo>
                  <a:cubicBezTo>
                    <a:pt x="84" y="732"/>
                    <a:pt x="168" y="696"/>
                    <a:pt x="288" y="624"/>
                  </a:cubicBezTo>
                  <a:cubicBezTo>
                    <a:pt x="408" y="552"/>
                    <a:pt x="600" y="416"/>
                    <a:pt x="720" y="336"/>
                  </a:cubicBezTo>
                  <a:cubicBezTo>
                    <a:pt x="840" y="256"/>
                    <a:pt x="912" y="200"/>
                    <a:pt x="1008" y="144"/>
                  </a:cubicBezTo>
                  <a:cubicBezTo>
                    <a:pt x="1104" y="88"/>
                    <a:pt x="1200" y="44"/>
                    <a:pt x="1296" y="0"/>
                  </a:cubicBezTo>
                </a:path>
              </a:pathLst>
            </a:custGeom>
            <a:noFill/>
            <a:ln w="28575" cmpd="sng">
              <a:solidFill>
                <a:srgbClr val="FF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1" name="Text Box 31"/>
            <p:cNvSpPr txBox="1">
              <a:spLocks noChangeArrowheads="1"/>
            </p:cNvSpPr>
            <p:nvPr/>
          </p:nvSpPr>
          <p:spPr bwMode="auto">
            <a:xfrm>
              <a:off x="4071" y="1105"/>
              <a:ext cx="41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横</a:t>
              </a:r>
              <a:r>
                <a:rPr kumimoji="1" lang="en-US" altLang="zh-CN" sz="1500">
                  <a:latin typeface="微软雅黑" panose="020B0503020204020204" pitchFamily="34" charset="-122"/>
                </a:rPr>
                <a:t>1</a:t>
              </a:r>
            </a:p>
          </p:txBody>
        </p:sp>
        <p:sp>
          <p:nvSpPr>
            <p:cNvPr id="79892" name="Text Box 32"/>
            <p:cNvSpPr txBox="1">
              <a:spLocks noChangeArrowheads="1"/>
            </p:cNvSpPr>
            <p:nvPr/>
          </p:nvSpPr>
          <p:spPr bwMode="auto">
            <a:xfrm>
              <a:off x="3825" y="1343"/>
              <a:ext cx="71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纵</a:t>
              </a:r>
            </a:p>
          </p:txBody>
        </p:sp>
        <p:sp>
          <p:nvSpPr>
            <p:cNvPr id="79893" name="Freeform 33"/>
            <p:cNvSpPr>
              <a:spLocks/>
            </p:cNvSpPr>
            <p:nvPr/>
          </p:nvSpPr>
          <p:spPr bwMode="auto">
            <a:xfrm>
              <a:off x="3548" y="1946"/>
              <a:ext cx="1110" cy="1130"/>
            </a:xfrm>
            <a:custGeom>
              <a:avLst/>
              <a:gdLst>
                <a:gd name="T0" fmla="*/ 76 w 1344"/>
                <a:gd name="T1" fmla="*/ 0 h 1440"/>
                <a:gd name="T2" fmla="*/ 65 w 1344"/>
                <a:gd name="T3" fmla="*/ 2 h 1440"/>
                <a:gd name="T4" fmla="*/ 55 w 1344"/>
                <a:gd name="T5" fmla="*/ 8 h 1440"/>
                <a:gd name="T6" fmla="*/ 41 w 1344"/>
                <a:gd name="T7" fmla="*/ 15 h 1440"/>
                <a:gd name="T8" fmla="*/ 27 w 1344"/>
                <a:gd name="T9" fmla="*/ 23 h 1440"/>
                <a:gd name="T10" fmla="*/ 0 w 1344"/>
                <a:gd name="T11" fmla="*/ 38 h 14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44" h="1440">
                  <a:moveTo>
                    <a:pt x="1344" y="0"/>
                  </a:moveTo>
                  <a:cubicBezTo>
                    <a:pt x="1280" y="24"/>
                    <a:pt x="1216" y="48"/>
                    <a:pt x="1152" y="96"/>
                  </a:cubicBezTo>
                  <a:cubicBezTo>
                    <a:pt x="1088" y="144"/>
                    <a:pt x="1032" y="208"/>
                    <a:pt x="960" y="288"/>
                  </a:cubicBezTo>
                  <a:cubicBezTo>
                    <a:pt x="888" y="368"/>
                    <a:pt x="800" y="480"/>
                    <a:pt x="720" y="576"/>
                  </a:cubicBezTo>
                  <a:cubicBezTo>
                    <a:pt x="640" y="672"/>
                    <a:pt x="600" y="720"/>
                    <a:pt x="480" y="864"/>
                  </a:cubicBezTo>
                  <a:cubicBezTo>
                    <a:pt x="360" y="1008"/>
                    <a:pt x="180" y="1224"/>
                    <a:pt x="0" y="1440"/>
                  </a:cubicBezTo>
                </a:path>
              </a:pathLst>
            </a:custGeom>
            <a:noFill/>
            <a:ln w="28575" cmpd="sng">
              <a:solidFill>
                <a:srgbClr val="33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Text Box 34"/>
            <p:cNvSpPr txBox="1">
              <a:spLocks noChangeArrowheads="1"/>
            </p:cNvSpPr>
            <p:nvPr/>
          </p:nvSpPr>
          <p:spPr bwMode="auto">
            <a:xfrm>
              <a:off x="3849" y="2260"/>
              <a:ext cx="71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纵</a:t>
              </a:r>
            </a:p>
          </p:txBody>
        </p:sp>
        <p:sp>
          <p:nvSpPr>
            <p:cNvPr id="79895" name="Text Box 35"/>
            <p:cNvSpPr txBox="1">
              <a:spLocks noChangeArrowheads="1"/>
            </p:cNvSpPr>
            <p:nvPr/>
          </p:nvSpPr>
          <p:spPr bwMode="auto">
            <a:xfrm>
              <a:off x="4183" y="2662"/>
              <a:ext cx="571"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横</a:t>
              </a:r>
              <a:r>
                <a:rPr kumimoji="1" lang="en-US" altLang="zh-CN" sz="1500">
                  <a:latin typeface="微软雅黑" panose="020B0503020204020204" pitchFamily="34" charset="-122"/>
                </a:rPr>
                <a:t>2</a:t>
              </a:r>
            </a:p>
          </p:txBody>
        </p:sp>
        <p:sp>
          <p:nvSpPr>
            <p:cNvPr id="79896" name="Text Box 36"/>
            <p:cNvSpPr txBox="1">
              <a:spLocks noChangeArrowheads="1"/>
            </p:cNvSpPr>
            <p:nvPr/>
          </p:nvSpPr>
          <p:spPr bwMode="auto">
            <a:xfrm>
              <a:off x="4662" y="1255"/>
              <a:ext cx="233"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光学波</a:t>
              </a:r>
            </a:p>
          </p:txBody>
        </p:sp>
        <p:sp>
          <p:nvSpPr>
            <p:cNvPr id="79897" name="Text Box 37"/>
            <p:cNvSpPr txBox="1">
              <a:spLocks noChangeArrowheads="1"/>
            </p:cNvSpPr>
            <p:nvPr/>
          </p:nvSpPr>
          <p:spPr bwMode="auto">
            <a:xfrm>
              <a:off x="4670" y="2030"/>
              <a:ext cx="24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声学波</a:t>
              </a:r>
            </a:p>
          </p:txBody>
        </p:sp>
        <p:graphicFrame>
          <p:nvGraphicFramePr>
            <p:cNvPr id="79898" name="Object 38"/>
            <p:cNvGraphicFramePr>
              <a:graphicFrameLocks noChangeAspect="1"/>
            </p:cNvGraphicFramePr>
            <p:nvPr/>
          </p:nvGraphicFramePr>
          <p:xfrm>
            <a:off x="4610" y="3042"/>
            <a:ext cx="152" cy="241"/>
          </p:xfrm>
          <a:graphic>
            <a:graphicData uri="http://schemas.openxmlformats.org/presentationml/2006/ole">
              <mc:AlternateContent xmlns:mc="http://schemas.openxmlformats.org/markup-compatibility/2006">
                <mc:Choice xmlns:v="urn:schemas-microsoft-com:vml" Requires="v">
                  <p:oleObj spid="_x0000_s79934" name="Equation" r:id="rId5" imgW="126835" imgH="202936" progId="Equation.DSMT4">
                    <p:embed/>
                  </p:oleObj>
                </mc:Choice>
                <mc:Fallback>
                  <p:oleObj name="Equation" r:id="rId5" imgW="126835" imgH="202936" progId="Equation.DSMT4">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0" y="3042"/>
                          <a:ext cx="15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99" name="Object 39"/>
            <p:cNvGraphicFramePr>
              <a:graphicFrameLocks noChangeAspect="1"/>
            </p:cNvGraphicFramePr>
            <p:nvPr>
              <p:extLst>
                <p:ext uri="{D42A27DB-BD31-4B8C-83A1-F6EECF244321}">
                  <p14:modId xmlns:p14="http://schemas.microsoft.com/office/powerpoint/2010/main" val="295061527"/>
                </p:ext>
              </p:extLst>
            </p:nvPr>
          </p:nvGraphicFramePr>
          <p:xfrm>
            <a:off x="3246" y="1348"/>
            <a:ext cx="280" cy="209"/>
          </p:xfrm>
          <a:graphic>
            <a:graphicData uri="http://schemas.openxmlformats.org/presentationml/2006/ole">
              <mc:AlternateContent xmlns:mc="http://schemas.openxmlformats.org/markup-compatibility/2006">
                <mc:Choice xmlns:v="urn:schemas-microsoft-com:vml" Requires="v">
                  <p:oleObj spid="_x0000_s79935" name="Equation" r:id="rId7" imgW="177646" imgH="228402" progId="Equation.DSMT4">
                    <p:embed/>
                  </p:oleObj>
                </mc:Choice>
                <mc:Fallback>
                  <p:oleObj name="Equation" r:id="rId7" imgW="177646" imgH="228402" progId="Equation.DSMT4">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6" y="1348"/>
                          <a:ext cx="280" cy="209"/>
                        </a:xfrm>
                        <a:prstGeom prst="rect">
                          <a:avLst/>
                        </a:prstGeom>
                        <a:noFill/>
                        <a:ln>
                          <a:noFill/>
                        </a:ln>
                        <a:extLst/>
                      </p:spPr>
                    </p:pic>
                  </p:oleObj>
                </mc:Fallback>
              </mc:AlternateContent>
            </a:graphicData>
          </a:graphic>
        </p:graphicFrame>
        <p:sp>
          <p:nvSpPr>
            <p:cNvPr id="79900" name="Text Box 40"/>
            <p:cNvSpPr txBox="1">
              <a:spLocks noChangeArrowheads="1"/>
            </p:cNvSpPr>
            <p:nvPr/>
          </p:nvSpPr>
          <p:spPr bwMode="auto">
            <a:xfrm>
              <a:off x="4106" y="1313"/>
              <a:ext cx="412"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横</a:t>
              </a:r>
              <a:r>
                <a:rPr kumimoji="1" lang="en-US" altLang="zh-CN" sz="1500">
                  <a:latin typeface="微软雅黑" panose="020B0503020204020204" pitchFamily="34" charset="-122"/>
                </a:rPr>
                <a:t>2</a:t>
              </a:r>
            </a:p>
          </p:txBody>
        </p:sp>
        <p:sp>
          <p:nvSpPr>
            <p:cNvPr id="79901" name="Text Box 41"/>
            <p:cNvSpPr txBox="1">
              <a:spLocks noChangeArrowheads="1"/>
            </p:cNvSpPr>
            <p:nvPr/>
          </p:nvSpPr>
          <p:spPr bwMode="auto">
            <a:xfrm>
              <a:off x="4069" y="2416"/>
              <a:ext cx="49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横</a:t>
              </a:r>
              <a:r>
                <a:rPr kumimoji="1" lang="en-US" altLang="zh-CN" sz="1500">
                  <a:latin typeface="微软雅黑" panose="020B0503020204020204" pitchFamily="34" charset="-122"/>
                </a:rPr>
                <a:t>1</a:t>
              </a:r>
            </a:p>
          </p:txBody>
        </p:sp>
        <p:sp>
          <p:nvSpPr>
            <p:cNvPr id="79902" name="Text Box 42"/>
            <p:cNvSpPr txBox="1">
              <a:spLocks noChangeArrowheads="1"/>
            </p:cNvSpPr>
            <p:nvPr/>
          </p:nvSpPr>
          <p:spPr bwMode="auto">
            <a:xfrm>
              <a:off x="3484" y="1920"/>
              <a:ext cx="270" cy="854"/>
            </a:xfrm>
            <a:prstGeom prst="rect">
              <a:avLst/>
            </a:prstGeom>
            <a:noFill/>
            <a:ln>
              <a:noFill/>
            </a:ln>
            <a:effectLst/>
            <a:extLst>
              <a:ext uri="{909E8E84-426E-40DD-AFC4-6F175D3DCCD1}">
                <a14:hiddenFill xmlns:a14="http://schemas.microsoft.com/office/drawing/2010/main">
                  <a:solidFill>
                    <a:srgbClr val="CC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a:latin typeface="微软雅黑" panose="020B0503020204020204" pitchFamily="34" charset="-122"/>
                </a:rPr>
                <a:t>长波范围</a:t>
              </a:r>
            </a:p>
          </p:txBody>
        </p:sp>
        <p:sp>
          <p:nvSpPr>
            <p:cNvPr id="79903" name="Text Box 43"/>
            <p:cNvSpPr txBox="1">
              <a:spLocks noChangeArrowheads="1"/>
            </p:cNvSpPr>
            <p:nvPr/>
          </p:nvSpPr>
          <p:spPr bwMode="auto">
            <a:xfrm>
              <a:off x="3676" y="1753"/>
              <a:ext cx="898" cy="272"/>
            </a:xfrm>
            <a:prstGeom prst="rect">
              <a:avLst/>
            </a:prstGeom>
            <a:noFill/>
            <a:ln>
              <a:noFill/>
            </a:ln>
            <a:effectLst/>
            <a:extLst>
              <a:ext uri="{909E8E84-426E-40DD-AFC4-6F175D3DCCD1}">
                <a14:hiddenFill xmlns:a14="http://schemas.microsoft.com/office/drawing/2010/main">
                  <a:solidFill>
                    <a:srgbClr val="CC00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1500" dirty="0">
                  <a:latin typeface="微软雅黑" panose="020B0503020204020204" pitchFamily="34" charset="-122"/>
                </a:rPr>
                <a:t>短波范围</a:t>
              </a:r>
            </a:p>
          </p:txBody>
        </p:sp>
      </p:grpSp>
      <p:sp>
        <p:nvSpPr>
          <p:cNvPr id="79874" name="Rectangle 2"/>
          <p:cNvSpPr>
            <a:spLocks noChangeArrowheads="1"/>
          </p:cNvSpPr>
          <p:nvPr/>
        </p:nvSpPr>
        <p:spPr bwMode="auto">
          <a:xfrm>
            <a:off x="225981" y="1092873"/>
            <a:ext cx="333790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dirty="0">
                <a:latin typeface="微软雅黑" panose="020B0503020204020204" pitchFamily="34" charset="-122"/>
              </a:rPr>
              <a:t>金刚石结构晶体的格波</a:t>
            </a:r>
          </a:p>
        </p:txBody>
      </p:sp>
      <p:grpSp>
        <p:nvGrpSpPr>
          <p:cNvPr id="79875" name="组合 1"/>
          <p:cNvGrpSpPr>
            <a:grpSpLocks/>
          </p:cNvGrpSpPr>
          <p:nvPr/>
        </p:nvGrpSpPr>
        <p:grpSpPr bwMode="auto">
          <a:xfrm>
            <a:off x="225981" y="2719122"/>
            <a:ext cx="2404101" cy="3457575"/>
            <a:chOff x="258365" y="1372849"/>
            <a:chExt cx="2628165" cy="2517700"/>
          </a:xfrm>
        </p:grpSpPr>
        <p:sp>
          <p:nvSpPr>
            <p:cNvPr id="79904" name="AutoShape 4"/>
            <p:cNvSpPr>
              <a:spLocks/>
            </p:cNvSpPr>
            <p:nvPr/>
          </p:nvSpPr>
          <p:spPr bwMode="auto">
            <a:xfrm>
              <a:off x="1039559" y="2040032"/>
              <a:ext cx="107973" cy="1025132"/>
            </a:xfrm>
            <a:prstGeom prst="leftBrace">
              <a:avLst>
                <a:gd name="adj1" fmla="val 78944"/>
                <a:gd name="adj2" fmla="val 50000"/>
              </a:avLst>
            </a:pr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2400">
                <a:latin typeface="微软雅黑" panose="020B0503020204020204" pitchFamily="34" charset="-122"/>
              </a:endParaRPr>
            </a:p>
          </p:txBody>
        </p:sp>
        <p:sp>
          <p:nvSpPr>
            <p:cNvPr id="79905" name="Rectangle 5"/>
            <p:cNvSpPr>
              <a:spLocks noChangeArrowheads="1"/>
            </p:cNvSpPr>
            <p:nvPr/>
          </p:nvSpPr>
          <p:spPr bwMode="auto">
            <a:xfrm>
              <a:off x="1123782" y="2781318"/>
              <a:ext cx="396370" cy="87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声学波</a:t>
              </a:r>
            </a:p>
          </p:txBody>
        </p:sp>
        <p:sp>
          <p:nvSpPr>
            <p:cNvPr id="79906" name="AutoShape 6"/>
            <p:cNvSpPr>
              <a:spLocks/>
            </p:cNvSpPr>
            <p:nvPr/>
          </p:nvSpPr>
          <p:spPr bwMode="auto">
            <a:xfrm>
              <a:off x="1683187" y="2849124"/>
              <a:ext cx="105856" cy="857806"/>
            </a:xfrm>
            <a:prstGeom prst="leftBrace">
              <a:avLst>
                <a:gd name="adj1" fmla="val 66741"/>
                <a:gd name="adj2" fmla="val 50000"/>
              </a:avLst>
            </a:pr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2400">
                <a:latin typeface="微软雅黑" panose="020B0503020204020204" pitchFamily="34" charset="-122"/>
              </a:endParaRPr>
            </a:p>
          </p:txBody>
        </p:sp>
        <p:sp>
          <p:nvSpPr>
            <p:cNvPr id="79907" name="Rectangle 7"/>
            <p:cNvSpPr>
              <a:spLocks noChangeArrowheads="1"/>
            </p:cNvSpPr>
            <p:nvPr/>
          </p:nvSpPr>
          <p:spPr bwMode="auto">
            <a:xfrm>
              <a:off x="1854675" y="2715687"/>
              <a:ext cx="981045"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横波</a:t>
              </a:r>
              <a:r>
                <a:rPr kumimoji="1" lang="en-US" altLang="zh-CN" sz="2400">
                  <a:latin typeface="微软雅黑" panose="020B0503020204020204" pitchFamily="34" charset="-122"/>
                </a:rPr>
                <a:t>1</a:t>
              </a:r>
            </a:p>
          </p:txBody>
        </p:sp>
        <p:sp>
          <p:nvSpPr>
            <p:cNvPr id="79908" name="Rectangle 8"/>
            <p:cNvSpPr>
              <a:spLocks noChangeArrowheads="1"/>
            </p:cNvSpPr>
            <p:nvPr/>
          </p:nvSpPr>
          <p:spPr bwMode="auto">
            <a:xfrm>
              <a:off x="1863143" y="3135059"/>
              <a:ext cx="981045"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横波</a:t>
              </a:r>
              <a:r>
                <a:rPr kumimoji="1" lang="en-US" altLang="zh-CN" sz="2400">
                  <a:latin typeface="微软雅黑" panose="020B0503020204020204" pitchFamily="34" charset="-122"/>
                </a:rPr>
                <a:t>2</a:t>
              </a:r>
            </a:p>
          </p:txBody>
        </p:sp>
        <p:sp>
          <p:nvSpPr>
            <p:cNvPr id="79909" name="Rectangle 9"/>
            <p:cNvSpPr>
              <a:spLocks noChangeArrowheads="1"/>
            </p:cNvSpPr>
            <p:nvPr/>
          </p:nvSpPr>
          <p:spPr bwMode="auto">
            <a:xfrm>
              <a:off x="1863143" y="3554431"/>
              <a:ext cx="793483"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纵波</a:t>
              </a:r>
            </a:p>
          </p:txBody>
        </p:sp>
        <p:sp>
          <p:nvSpPr>
            <p:cNvPr id="79910" name="Rectangle 10"/>
            <p:cNvSpPr>
              <a:spLocks noChangeArrowheads="1"/>
            </p:cNvSpPr>
            <p:nvPr/>
          </p:nvSpPr>
          <p:spPr bwMode="auto">
            <a:xfrm>
              <a:off x="1139730" y="1547294"/>
              <a:ext cx="256444" cy="87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dirty="0">
                  <a:latin typeface="微软雅黑" panose="020B0503020204020204" pitchFamily="34" charset="-122"/>
                </a:rPr>
                <a:t>光学波</a:t>
              </a:r>
            </a:p>
          </p:txBody>
        </p:sp>
        <p:sp>
          <p:nvSpPr>
            <p:cNvPr id="79911" name="AutoShape 11"/>
            <p:cNvSpPr>
              <a:spLocks/>
            </p:cNvSpPr>
            <p:nvPr/>
          </p:nvSpPr>
          <p:spPr bwMode="auto">
            <a:xfrm>
              <a:off x="1672602" y="1533820"/>
              <a:ext cx="114325" cy="817564"/>
            </a:xfrm>
            <a:prstGeom prst="leftBrace">
              <a:avLst>
                <a:gd name="adj1" fmla="val 59560"/>
                <a:gd name="adj2" fmla="val 50000"/>
              </a:avLst>
            </a:prstGeom>
            <a:noFill/>
            <a:ln w="254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2400">
                <a:latin typeface="微软雅黑" panose="020B0503020204020204" pitchFamily="34" charset="-122"/>
              </a:endParaRPr>
            </a:p>
          </p:txBody>
        </p:sp>
        <p:sp>
          <p:nvSpPr>
            <p:cNvPr id="79912" name="Rectangle 12"/>
            <p:cNvSpPr>
              <a:spLocks noChangeArrowheads="1"/>
            </p:cNvSpPr>
            <p:nvPr/>
          </p:nvSpPr>
          <p:spPr bwMode="auto">
            <a:xfrm>
              <a:off x="1901251" y="1372849"/>
              <a:ext cx="981045"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横波</a:t>
              </a:r>
              <a:r>
                <a:rPr kumimoji="1" lang="en-US" altLang="zh-CN" sz="2400">
                  <a:latin typeface="微软雅黑" panose="020B0503020204020204" pitchFamily="34" charset="-122"/>
                </a:rPr>
                <a:t>1</a:t>
              </a:r>
            </a:p>
          </p:txBody>
        </p:sp>
        <p:sp>
          <p:nvSpPr>
            <p:cNvPr id="79913" name="Rectangle 13"/>
            <p:cNvSpPr>
              <a:spLocks noChangeArrowheads="1"/>
            </p:cNvSpPr>
            <p:nvPr/>
          </p:nvSpPr>
          <p:spPr bwMode="auto">
            <a:xfrm>
              <a:off x="1905486" y="1732916"/>
              <a:ext cx="981044"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横波</a:t>
              </a:r>
              <a:r>
                <a:rPr kumimoji="1" lang="en-US" altLang="zh-CN" sz="2400">
                  <a:latin typeface="微软雅黑" panose="020B0503020204020204" pitchFamily="34" charset="-122"/>
                </a:rPr>
                <a:t>2</a:t>
              </a:r>
            </a:p>
          </p:txBody>
        </p:sp>
        <p:sp>
          <p:nvSpPr>
            <p:cNvPr id="79914" name="Rectangle 14"/>
            <p:cNvSpPr>
              <a:spLocks noChangeArrowheads="1"/>
            </p:cNvSpPr>
            <p:nvPr/>
          </p:nvSpPr>
          <p:spPr bwMode="auto">
            <a:xfrm>
              <a:off x="1901250" y="2143816"/>
              <a:ext cx="793483"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纵波</a:t>
              </a:r>
            </a:p>
          </p:txBody>
        </p:sp>
        <p:sp>
          <p:nvSpPr>
            <p:cNvPr id="79915" name="Rectangle 15"/>
            <p:cNvSpPr>
              <a:spLocks noChangeArrowheads="1"/>
            </p:cNvSpPr>
            <p:nvPr/>
          </p:nvSpPr>
          <p:spPr bwMode="auto">
            <a:xfrm>
              <a:off x="258365" y="2391627"/>
              <a:ext cx="793483" cy="3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400">
                  <a:latin typeface="微软雅黑" panose="020B0503020204020204" pitchFamily="34" charset="-122"/>
                </a:rPr>
                <a:t>格波</a:t>
              </a:r>
            </a:p>
          </p:txBody>
        </p:sp>
      </p:grpSp>
      <p:sp>
        <p:nvSpPr>
          <p:cNvPr id="79876" name="Rectangle 16"/>
          <p:cNvSpPr>
            <a:spLocks noChangeArrowheads="1"/>
          </p:cNvSpPr>
          <p:nvPr/>
        </p:nvSpPr>
        <p:spPr bwMode="auto">
          <a:xfrm>
            <a:off x="5523225" y="2456562"/>
            <a:ext cx="3016448" cy="3477875"/>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sz="2000" dirty="0">
                <a:latin typeface="微软雅黑" panose="020B0503020204020204" pitchFamily="34" charset="-122"/>
              </a:rPr>
              <a:t>    </a:t>
            </a:r>
            <a:r>
              <a:rPr kumimoji="1" lang="zh-CN" altLang="en-US" sz="2000" dirty="0">
                <a:latin typeface="微软雅黑" panose="020B0503020204020204" pitchFamily="34" charset="-122"/>
              </a:rPr>
              <a:t>金刚石结构</a:t>
            </a:r>
            <a:endParaRPr kumimoji="1" lang="en-US" altLang="zh-CN" sz="2000" dirty="0">
              <a:latin typeface="微软雅黑" panose="020B0503020204020204" pitchFamily="34" charset="-122"/>
            </a:endParaRPr>
          </a:p>
          <a:p>
            <a:pPr eaLnBrk="1" hangingPunct="1">
              <a:spcBef>
                <a:spcPct val="0"/>
              </a:spcBef>
              <a:buFontTx/>
              <a:buNone/>
            </a:pPr>
            <a:r>
              <a:rPr kumimoji="1" lang="zh-CN" altLang="en-US" sz="2000" dirty="0">
                <a:latin typeface="微软雅黑" panose="020B0503020204020204" pitchFamily="34" charset="-122"/>
              </a:rPr>
              <a:t>复式格子：</a:t>
            </a:r>
            <a:r>
              <a:rPr kumimoji="1" lang="en-US" altLang="zh-CN" sz="2000" dirty="0">
                <a:latin typeface="微软雅黑" panose="020B0503020204020204" pitchFamily="34" charset="-122"/>
              </a:rPr>
              <a:t>2</a:t>
            </a:r>
            <a:r>
              <a:rPr kumimoji="1" lang="zh-CN" altLang="en-US" sz="2000" dirty="0">
                <a:latin typeface="微软雅黑" panose="020B0503020204020204" pitchFamily="34" charset="-122"/>
              </a:rPr>
              <a:t>个原子</a:t>
            </a:r>
            <a:r>
              <a:rPr kumimoji="1" lang="en-US" altLang="zh-CN" sz="2000" dirty="0">
                <a:latin typeface="微软雅黑" panose="020B0503020204020204" pitchFamily="34" charset="-122"/>
              </a:rPr>
              <a:t>/</a:t>
            </a:r>
            <a:r>
              <a:rPr kumimoji="1" lang="zh-CN" altLang="en-US" sz="2000" dirty="0">
                <a:latin typeface="微软雅黑" panose="020B0503020204020204" pitchFamily="34" charset="-122"/>
              </a:rPr>
              <a:t>原胞</a:t>
            </a:r>
            <a:r>
              <a:rPr kumimoji="1" lang="en-US" altLang="zh-CN" sz="2000" dirty="0">
                <a:latin typeface="微软雅黑" panose="020B0503020204020204" pitchFamily="34" charset="-122"/>
              </a:rPr>
              <a:t>(s=2)</a:t>
            </a:r>
          </a:p>
          <a:p>
            <a:pPr eaLnBrk="1" hangingPunct="1">
              <a:spcBef>
                <a:spcPct val="0"/>
              </a:spcBef>
              <a:buFontTx/>
              <a:buNone/>
            </a:pPr>
            <a:r>
              <a:rPr kumimoji="1" lang="zh-CN" altLang="en-US" sz="2000" dirty="0">
                <a:latin typeface="微软雅黑" panose="020B0503020204020204" pitchFamily="34" charset="-122"/>
              </a:rPr>
              <a:t>布拉伐格子：面心立方晶格</a:t>
            </a:r>
            <a:endParaRPr kumimoji="1" lang="en-US" altLang="zh-CN" sz="2000" dirty="0">
              <a:latin typeface="微软雅黑" panose="020B0503020204020204" pitchFamily="34" charset="-122"/>
            </a:endParaRPr>
          </a:p>
          <a:p>
            <a:pPr eaLnBrk="1" hangingPunct="1">
              <a:spcBef>
                <a:spcPct val="0"/>
              </a:spcBef>
              <a:buFontTx/>
              <a:buNone/>
            </a:pPr>
            <a:r>
              <a:rPr kumimoji="1" lang="zh-CN" altLang="en-US" sz="2000" dirty="0">
                <a:latin typeface="微软雅黑" panose="020B0503020204020204" pitchFamily="34" charset="-122"/>
              </a:rPr>
              <a:t>原胞数：</a:t>
            </a:r>
            <a:r>
              <a:rPr kumimoji="1" lang="en-US" altLang="zh-CN" sz="2000" dirty="0">
                <a:latin typeface="微软雅黑" panose="020B0503020204020204" pitchFamily="34" charset="-122"/>
              </a:rPr>
              <a:t>N</a:t>
            </a:r>
          </a:p>
          <a:p>
            <a:pPr eaLnBrk="1" hangingPunct="1">
              <a:spcBef>
                <a:spcPct val="0"/>
              </a:spcBef>
              <a:buFontTx/>
              <a:buNone/>
            </a:pPr>
            <a:r>
              <a:rPr kumimoji="1" lang="en-US" altLang="zh-CN" sz="2000" dirty="0">
                <a:latin typeface="微软雅黑" panose="020B0503020204020204" pitchFamily="34" charset="-122"/>
              </a:rPr>
              <a:t>(1)</a:t>
            </a:r>
            <a:r>
              <a:rPr kumimoji="1" lang="zh-CN" altLang="en-US" sz="2000" dirty="0">
                <a:latin typeface="微软雅黑" panose="020B0503020204020204" pitchFamily="34" charset="-122"/>
              </a:rPr>
              <a:t>有</a:t>
            </a:r>
            <a:r>
              <a:rPr kumimoji="1" lang="en-US" altLang="zh-CN" sz="2000" dirty="0">
                <a:latin typeface="微软雅黑" panose="020B0503020204020204" pitchFamily="34" charset="-122"/>
              </a:rPr>
              <a:t>6N</a:t>
            </a:r>
            <a:r>
              <a:rPr kumimoji="1" lang="zh-CN" altLang="en-US" sz="2000" dirty="0">
                <a:latin typeface="微软雅黑" panose="020B0503020204020204" pitchFamily="34" charset="-122"/>
              </a:rPr>
              <a:t>个不同波矢的格波</a:t>
            </a:r>
            <a:r>
              <a:rPr kumimoji="1" lang="en-US" altLang="zh-CN" sz="2000" dirty="0">
                <a:latin typeface="微软雅黑" panose="020B0503020204020204" pitchFamily="34" charset="-122"/>
              </a:rPr>
              <a:t>,</a:t>
            </a:r>
            <a:r>
              <a:rPr kumimoji="1" lang="zh-CN" altLang="en-US" sz="2000" dirty="0">
                <a:latin typeface="微软雅黑" panose="020B0503020204020204" pitchFamily="34" charset="-122"/>
              </a:rPr>
              <a:t>即</a:t>
            </a:r>
            <a:r>
              <a:rPr kumimoji="1" lang="en-US" altLang="zh-CN" sz="2000" dirty="0">
                <a:latin typeface="微软雅黑" panose="020B0503020204020204" pitchFamily="34" charset="-122"/>
              </a:rPr>
              <a:t>6N</a:t>
            </a:r>
            <a:r>
              <a:rPr kumimoji="1" lang="zh-CN" altLang="en-US" sz="2000" dirty="0">
                <a:latin typeface="微软雅黑" panose="020B0503020204020204" pitchFamily="34" charset="-122"/>
              </a:rPr>
              <a:t>个振动模式。</a:t>
            </a:r>
            <a:endParaRPr kumimoji="1" lang="en-US" altLang="zh-CN" sz="2000" dirty="0">
              <a:latin typeface="微软雅黑" panose="020B0503020204020204" pitchFamily="34" charset="-122"/>
            </a:endParaRPr>
          </a:p>
          <a:p>
            <a:pPr eaLnBrk="1" hangingPunct="1">
              <a:spcBef>
                <a:spcPct val="0"/>
              </a:spcBef>
              <a:buFontTx/>
              <a:buNone/>
            </a:pPr>
            <a:r>
              <a:rPr kumimoji="1" lang="en-US" altLang="zh-CN" sz="2000" dirty="0">
                <a:latin typeface="微软雅黑" panose="020B0503020204020204" pitchFamily="34" charset="-122"/>
              </a:rPr>
              <a:t>(2)</a:t>
            </a:r>
            <a:r>
              <a:rPr kumimoji="1" lang="zh-CN" altLang="en-US" sz="2000" dirty="0">
                <a:latin typeface="微软雅黑" panose="020B0503020204020204" pitchFamily="34" charset="-122"/>
              </a:rPr>
              <a:t>有</a:t>
            </a:r>
            <a:r>
              <a:rPr kumimoji="1" lang="en-US" altLang="zh-CN" sz="2000" dirty="0">
                <a:latin typeface="微软雅黑" panose="020B0503020204020204" pitchFamily="34" charset="-122"/>
              </a:rPr>
              <a:t>6</a:t>
            </a:r>
            <a:r>
              <a:rPr kumimoji="1" lang="zh-CN" altLang="en-US" sz="2000" dirty="0">
                <a:latin typeface="微软雅黑" panose="020B0503020204020204" pitchFamily="34" charset="-122"/>
              </a:rPr>
              <a:t>支色散关系曲线，其中</a:t>
            </a:r>
            <a:r>
              <a:rPr kumimoji="1" lang="en-US" altLang="zh-CN" sz="2000" dirty="0">
                <a:latin typeface="微软雅黑" panose="020B0503020204020204" pitchFamily="34" charset="-122"/>
              </a:rPr>
              <a:t>3</a:t>
            </a:r>
            <a:r>
              <a:rPr kumimoji="1" lang="zh-CN" altLang="en-US" sz="2000" dirty="0">
                <a:latin typeface="微软雅黑" panose="020B0503020204020204" pitchFamily="34" charset="-122"/>
              </a:rPr>
              <a:t>支为光学波，</a:t>
            </a:r>
            <a:r>
              <a:rPr kumimoji="1" lang="en-US" altLang="zh-CN" sz="2000" dirty="0">
                <a:latin typeface="微软雅黑" panose="020B0503020204020204" pitchFamily="34" charset="-122"/>
              </a:rPr>
              <a:t>3</a:t>
            </a:r>
            <a:r>
              <a:rPr kumimoji="1" lang="zh-CN" altLang="en-US" sz="2000" dirty="0">
                <a:latin typeface="微软雅黑" panose="020B0503020204020204" pitchFamily="34" charset="-122"/>
              </a:rPr>
              <a:t>支为声学波。</a:t>
            </a:r>
          </a:p>
        </p:txBody>
      </p:sp>
      <p:sp>
        <p:nvSpPr>
          <p:cNvPr id="79877" name="Text Box 20"/>
          <p:cNvSpPr txBox="1">
            <a:spLocks noChangeArrowheads="1"/>
          </p:cNvSpPr>
          <p:nvPr/>
        </p:nvSpPr>
        <p:spPr bwMode="auto">
          <a:xfrm>
            <a:off x="147638" y="6332498"/>
            <a:ext cx="80247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zh-CN" altLang="en-US" sz="2000" dirty="0">
                <a:latin typeface="微软雅黑" panose="020B0503020204020204" pitchFamily="34" charset="-122"/>
              </a:rPr>
              <a:t>金刚石晶格振动沿</a:t>
            </a:r>
            <a:r>
              <a:rPr kumimoji="1" lang="en-US" altLang="zh-CN" sz="2000" dirty="0">
                <a:latin typeface="微软雅黑" panose="020B0503020204020204" pitchFamily="34" charset="-122"/>
              </a:rPr>
              <a:t>[110]</a:t>
            </a:r>
            <a:r>
              <a:rPr kumimoji="1" lang="zh-CN" altLang="en-US" sz="2000" dirty="0">
                <a:latin typeface="微软雅黑" panose="020B0503020204020204" pitchFamily="34" charset="-122"/>
              </a:rPr>
              <a:t>方向传播的格波与波矢的关系示意图</a:t>
            </a:r>
          </a:p>
        </p:txBody>
      </p:sp>
      <p:graphicFrame>
        <p:nvGraphicFramePr>
          <p:cNvPr id="45" name="表格 44"/>
          <p:cNvGraphicFramePr>
            <a:graphicFrameLocks noGrp="1"/>
          </p:cNvGraphicFramePr>
          <p:nvPr>
            <p:extLst>
              <p:ext uri="{D42A27DB-BD31-4B8C-83A1-F6EECF244321}">
                <p14:modId xmlns:p14="http://schemas.microsoft.com/office/powerpoint/2010/main" val="2311269556"/>
              </p:ext>
            </p:extLst>
          </p:nvPr>
        </p:nvGraphicFramePr>
        <p:xfrm>
          <a:off x="3819127" y="824880"/>
          <a:ext cx="5289377" cy="1524000"/>
        </p:xfrm>
        <a:graphic>
          <a:graphicData uri="http://schemas.openxmlformats.org/drawingml/2006/table">
            <a:tbl>
              <a:tblPr firstRow="1" bandRow="1">
                <a:tableStyleId>{5C22544A-7EE6-4342-B048-85BDC9FD1C3A}</a:tableStyleId>
              </a:tblPr>
              <a:tblGrid>
                <a:gridCol w="1424063">
                  <a:extLst>
                    <a:ext uri="{9D8B030D-6E8A-4147-A177-3AD203B41FA5}">
                      <a16:colId xmlns:a16="http://schemas.microsoft.com/office/drawing/2014/main" val="20000"/>
                    </a:ext>
                  </a:extLst>
                </a:gridCol>
                <a:gridCol w="1881798">
                  <a:extLst>
                    <a:ext uri="{9D8B030D-6E8A-4147-A177-3AD203B41FA5}">
                      <a16:colId xmlns:a16="http://schemas.microsoft.com/office/drawing/2014/main" val="20001"/>
                    </a:ext>
                  </a:extLst>
                </a:gridCol>
                <a:gridCol w="1983516">
                  <a:extLst>
                    <a:ext uri="{9D8B030D-6E8A-4147-A177-3AD203B41FA5}">
                      <a16:colId xmlns:a16="http://schemas.microsoft.com/office/drawing/2014/main" val="20002"/>
                    </a:ext>
                  </a:extLst>
                </a:gridCol>
              </a:tblGrid>
              <a:tr h="375920">
                <a:tc>
                  <a:txBody>
                    <a:bodyPr/>
                    <a:lstStyle/>
                    <a:p>
                      <a:r>
                        <a:rPr lang="zh-CN" altLang="en-US" sz="1900" b="1" dirty="0" smtClean="0">
                          <a:solidFill>
                            <a:schemeClr val="tx1"/>
                          </a:solidFill>
                          <a:latin typeface="微软雅黑" panose="020B0503020204020204" pitchFamily="34" charset="-122"/>
                          <a:ea typeface="微软雅黑" panose="020B0503020204020204" pitchFamily="34" charset="-122"/>
                        </a:rPr>
                        <a:t>三维情况</a:t>
                      </a:r>
                      <a:endParaRPr lang="zh-CN" altLang="en-US" sz="19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endParaRPr lang="zh-CN" sz="1300" b="1" dirty="0">
                        <a:latin typeface="微软雅黑" panose="020B0503020204020204" pitchFamily="34" charset="-122"/>
                        <a:ea typeface="微软雅黑" panose="020B0503020204020204" pitchFamily="34" charset="-122"/>
                      </a:endParaRPr>
                    </a:p>
                  </a:txBody>
                  <a:tcPr anchor="ctr">
                    <a:blipFill rotWithShape="0">
                      <a:blip r:embed="rId9"/>
                      <a:stretch>
                        <a:fillRect l="-76261" t="-8333" r="-106825" b="-328333"/>
                      </a:stretch>
                    </a:blipFill>
                  </a:tcPr>
                </a:tc>
                <a:tc>
                  <a:txBody>
                    <a:bodyPr/>
                    <a:lstStyle/>
                    <a:p>
                      <a:pPr algn="ctr"/>
                      <a:r>
                        <a:rPr lang="zh-CN" altLang="en-US" sz="1900" b="1" dirty="0" smtClean="0">
                          <a:solidFill>
                            <a:schemeClr val="tx1"/>
                          </a:solidFill>
                          <a:latin typeface="微软雅黑" panose="020B0503020204020204" pitchFamily="34" charset="-122"/>
                          <a:ea typeface="微软雅黑" panose="020B0503020204020204" pitchFamily="34" charset="-122"/>
                        </a:rPr>
                        <a:t>振动模式数</a:t>
                      </a:r>
                      <a:endParaRPr lang="zh-CN" altLang="en-US" sz="1900" b="1"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0"/>
                  </a:ext>
                </a:extLst>
              </a:tr>
              <a:tr h="360000">
                <a:tc>
                  <a:txBody>
                    <a:bodyPr/>
                    <a:lstStyle/>
                    <a:p>
                      <a:r>
                        <a:rPr lang="zh-CN" altLang="en-US" sz="1900" b="1" dirty="0" smtClean="0">
                          <a:latin typeface="微软雅黑" panose="020B0503020204020204" pitchFamily="34" charset="-122"/>
                          <a:ea typeface="微软雅黑" panose="020B0503020204020204" pitchFamily="34" charset="-122"/>
                        </a:rPr>
                        <a:t>声学支格波</a:t>
                      </a:r>
                      <a:endParaRPr lang="zh-CN" altLang="en-US" sz="19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900" b="1" dirty="0" smtClean="0">
                          <a:latin typeface="微软雅黑" panose="020B0503020204020204" pitchFamily="34" charset="-122"/>
                          <a:ea typeface="微软雅黑" panose="020B0503020204020204" pitchFamily="34" charset="-122"/>
                        </a:rPr>
                        <a:t>3</a:t>
                      </a:r>
                      <a:endParaRPr lang="zh-CN" altLang="en-US" sz="19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900" b="1" dirty="0" smtClean="0">
                          <a:latin typeface="微软雅黑" panose="020B0503020204020204" pitchFamily="34" charset="-122"/>
                          <a:ea typeface="微软雅黑" panose="020B0503020204020204" pitchFamily="34" charset="-122"/>
                        </a:rPr>
                        <a:t>3N</a:t>
                      </a:r>
                      <a:endParaRPr lang="zh-CN" altLang="en-US" sz="19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360000">
                <a:tc>
                  <a:txBody>
                    <a:bodyPr/>
                    <a:lstStyle/>
                    <a:p>
                      <a:r>
                        <a:rPr lang="zh-CN" altLang="en-US" sz="1900" b="1" dirty="0" smtClean="0">
                          <a:latin typeface="微软雅黑" panose="020B0503020204020204" pitchFamily="34" charset="-122"/>
                          <a:ea typeface="微软雅黑" panose="020B0503020204020204" pitchFamily="34" charset="-122"/>
                        </a:rPr>
                        <a:t>光学支格波</a:t>
                      </a:r>
                      <a:endParaRPr lang="zh-CN" altLang="en-US" sz="19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900" b="1" dirty="0" smtClean="0">
                          <a:latin typeface="微软雅黑" panose="020B0503020204020204" pitchFamily="34" charset="-122"/>
                          <a:ea typeface="微软雅黑" panose="020B0503020204020204" pitchFamily="34" charset="-122"/>
                        </a:rPr>
                        <a:t>3s-3</a:t>
                      </a:r>
                      <a:endParaRPr lang="zh-CN" altLang="en-US" sz="1900"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900" b="1" dirty="0" smtClean="0">
                          <a:latin typeface="微软雅黑" panose="020B0503020204020204" pitchFamily="34" charset="-122"/>
                          <a:ea typeface="微软雅黑" panose="020B0503020204020204" pitchFamily="34" charset="-122"/>
                        </a:rPr>
                        <a:t>(3s-3)N</a:t>
                      </a:r>
                    </a:p>
                  </a:txBody>
                  <a:tcPr anchor="ctr"/>
                </a:tc>
                <a:extLst>
                  <a:ext uri="{0D108BD9-81ED-4DB2-BD59-A6C34878D82A}">
                    <a16:rowId xmlns:a16="http://schemas.microsoft.com/office/drawing/2014/main" val="10002"/>
                  </a:ext>
                </a:extLst>
              </a:tr>
              <a:tr h="375920">
                <a:tc>
                  <a:txBody>
                    <a:bodyPr/>
                    <a:lstStyle/>
                    <a:p>
                      <a:r>
                        <a:rPr lang="zh-CN" altLang="en-US" sz="1900" b="1" dirty="0" smtClean="0">
                          <a:solidFill>
                            <a:srgbClr val="C00000"/>
                          </a:solidFill>
                          <a:latin typeface="微软雅黑" panose="020B0503020204020204" pitchFamily="34" charset="-122"/>
                          <a:ea typeface="微软雅黑" panose="020B0503020204020204" pitchFamily="34" charset="-122"/>
                        </a:rPr>
                        <a:t>总数</a:t>
                      </a:r>
                      <a:endParaRPr lang="zh-CN" altLang="en-US" sz="1900" b="1" dirty="0">
                        <a:solidFill>
                          <a:srgbClr val="C00000"/>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1900" b="1" dirty="0" smtClean="0">
                          <a:solidFill>
                            <a:srgbClr val="C00000"/>
                          </a:solidFill>
                          <a:latin typeface="微软雅黑" panose="020B0503020204020204" pitchFamily="34" charset="-122"/>
                          <a:ea typeface="微软雅黑" panose="020B0503020204020204" pitchFamily="34" charset="-122"/>
                        </a:rPr>
                        <a:t>3s</a:t>
                      </a:r>
                      <a:endParaRPr lang="zh-CN" altLang="en-US" sz="1900" b="1" dirty="0">
                        <a:solidFill>
                          <a:srgbClr val="C00000"/>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1900" b="1" dirty="0" smtClean="0">
                          <a:solidFill>
                            <a:srgbClr val="C00000"/>
                          </a:solidFill>
                          <a:latin typeface="微软雅黑" panose="020B0503020204020204" pitchFamily="34" charset="-122"/>
                          <a:ea typeface="微软雅黑" panose="020B0503020204020204" pitchFamily="34" charset="-122"/>
                        </a:rPr>
                        <a:t>3Ns</a:t>
                      </a:r>
                    </a:p>
                  </a:txBody>
                  <a:tcPr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pPr>
              <a:defRPr/>
            </a:pPr>
            <a:r>
              <a:rPr lang="zh-CN" altLang="en-US">
                <a:latin typeface="微软雅黑" panose="020B0503020204020204" pitchFamily="34" charset="-122"/>
              </a:rPr>
              <a:t>金刚石晶格振动色散关系谱图的理解</a:t>
            </a:r>
          </a:p>
        </p:txBody>
      </p:sp>
      <p:pic>
        <p:nvPicPr>
          <p:cNvPr id="8089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4831"/>
            <a:ext cx="5915025"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00" name="组合 18"/>
          <p:cNvGrpSpPr>
            <a:grpSpLocks/>
          </p:cNvGrpSpPr>
          <p:nvPr/>
        </p:nvGrpSpPr>
        <p:grpSpPr bwMode="auto">
          <a:xfrm>
            <a:off x="5651500" y="2133600"/>
            <a:ext cx="3421063" cy="2881313"/>
            <a:chOff x="6300192" y="1275606"/>
            <a:chExt cx="2843808" cy="2880996"/>
          </a:xfrm>
        </p:grpSpPr>
        <p:sp>
          <p:nvSpPr>
            <p:cNvPr id="80901" name="文本框 5"/>
            <p:cNvSpPr txBox="1">
              <a:spLocks noChangeArrowheads="1"/>
            </p:cNvSpPr>
            <p:nvPr/>
          </p:nvSpPr>
          <p:spPr bwMode="auto">
            <a:xfrm>
              <a:off x="6300192" y="1275606"/>
              <a:ext cx="2843808" cy="2862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a:lnSpc>
                  <a:spcPct val="200000"/>
                </a:lnSpc>
                <a:spcBef>
                  <a:spcPct val="0"/>
                </a:spcBef>
                <a:buFontTx/>
                <a:buNone/>
              </a:pPr>
              <a:r>
                <a:rPr lang="zh-CN" altLang="en-US" sz="1800">
                  <a:latin typeface="微软雅黑" panose="020B0503020204020204" pitchFamily="34" charset="-122"/>
                </a:rPr>
                <a:t>符号                            名称        </a:t>
              </a:r>
              <a:endParaRPr lang="en-US" altLang="zh-CN" sz="1800">
                <a:latin typeface="微软雅黑" panose="020B0503020204020204" pitchFamily="34" charset="-122"/>
              </a:endParaRPr>
            </a:p>
            <a:p>
              <a:pPr algn="ctr">
                <a:lnSpc>
                  <a:spcPct val="200000"/>
                </a:lnSpc>
                <a:spcBef>
                  <a:spcPct val="0"/>
                </a:spcBef>
                <a:buFontTx/>
                <a:buNone/>
              </a:pPr>
              <a:r>
                <a:rPr lang="en-US" altLang="zh-CN" sz="1800">
                  <a:latin typeface="微软雅黑" panose="020B0503020204020204" pitchFamily="34" charset="-122"/>
                </a:rPr>
                <a:t>TA          </a:t>
              </a:r>
              <a:r>
                <a:rPr lang="zh-CN" altLang="en-US" sz="1800">
                  <a:latin typeface="微软雅黑" panose="020B0503020204020204" pitchFamily="34" charset="-122"/>
                </a:rPr>
                <a:t>横向声学声子模</a:t>
              </a:r>
              <a:endParaRPr lang="en-US" altLang="zh-CN" sz="1800">
                <a:latin typeface="微软雅黑" panose="020B0503020204020204" pitchFamily="34" charset="-122"/>
              </a:endParaRPr>
            </a:p>
            <a:p>
              <a:pPr algn="ctr">
                <a:lnSpc>
                  <a:spcPct val="200000"/>
                </a:lnSpc>
                <a:spcBef>
                  <a:spcPct val="0"/>
                </a:spcBef>
                <a:buFontTx/>
                <a:buNone/>
              </a:pPr>
              <a:r>
                <a:rPr lang="en-US" altLang="zh-CN" sz="1800">
                  <a:latin typeface="微软雅黑" panose="020B0503020204020204" pitchFamily="34" charset="-122"/>
                </a:rPr>
                <a:t>LA          </a:t>
              </a:r>
              <a:r>
                <a:rPr lang="zh-CN" altLang="en-US" sz="1800">
                  <a:latin typeface="微软雅黑" panose="020B0503020204020204" pitchFamily="34" charset="-122"/>
                </a:rPr>
                <a:t>纵向声学声子模</a:t>
              </a:r>
              <a:endParaRPr lang="en-US" altLang="zh-CN" sz="1800">
                <a:latin typeface="微软雅黑" panose="020B0503020204020204" pitchFamily="34" charset="-122"/>
              </a:endParaRPr>
            </a:p>
            <a:p>
              <a:pPr algn="ctr">
                <a:lnSpc>
                  <a:spcPct val="200000"/>
                </a:lnSpc>
                <a:spcBef>
                  <a:spcPct val="0"/>
                </a:spcBef>
                <a:buFontTx/>
                <a:buNone/>
              </a:pPr>
              <a:r>
                <a:rPr lang="en-US" altLang="zh-CN" sz="1800">
                  <a:latin typeface="微软雅黑" panose="020B0503020204020204" pitchFamily="34" charset="-122"/>
                </a:rPr>
                <a:t>TO         </a:t>
              </a:r>
              <a:r>
                <a:rPr lang="zh-CN" altLang="en-US" sz="1800">
                  <a:latin typeface="微软雅黑" panose="020B0503020204020204" pitchFamily="34" charset="-122"/>
                </a:rPr>
                <a:t>横向光学声子模</a:t>
              </a:r>
              <a:endParaRPr lang="en-US" altLang="zh-CN" sz="1800">
                <a:latin typeface="微软雅黑" panose="020B0503020204020204" pitchFamily="34" charset="-122"/>
              </a:endParaRPr>
            </a:p>
            <a:p>
              <a:pPr algn="ctr">
                <a:lnSpc>
                  <a:spcPct val="200000"/>
                </a:lnSpc>
                <a:spcBef>
                  <a:spcPct val="0"/>
                </a:spcBef>
                <a:buFontTx/>
                <a:buNone/>
              </a:pPr>
              <a:r>
                <a:rPr lang="en-US" altLang="zh-CN" sz="1800">
                  <a:latin typeface="微软雅黑" panose="020B0503020204020204" pitchFamily="34" charset="-122"/>
                </a:rPr>
                <a:t>LA          </a:t>
              </a:r>
              <a:r>
                <a:rPr lang="zh-CN" altLang="en-US" sz="1800">
                  <a:latin typeface="微软雅黑" panose="020B0503020204020204" pitchFamily="34" charset="-122"/>
                </a:rPr>
                <a:t>纵向光学声子模</a:t>
              </a:r>
              <a:endParaRPr lang="en-US" altLang="zh-CN" sz="1800">
                <a:latin typeface="微软雅黑" panose="020B0503020204020204" pitchFamily="34" charset="-122"/>
              </a:endParaRPr>
            </a:p>
          </p:txBody>
        </p:sp>
        <p:cxnSp>
          <p:nvCxnSpPr>
            <p:cNvPr id="8" name="直接连接符 7"/>
            <p:cNvCxnSpPr/>
            <p:nvPr/>
          </p:nvCxnSpPr>
          <p:spPr bwMode="auto">
            <a:xfrm>
              <a:off x="6300192" y="1912124"/>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0" name="直接连接符 9"/>
            <p:cNvCxnSpPr/>
            <p:nvPr/>
          </p:nvCxnSpPr>
          <p:spPr bwMode="auto">
            <a:xfrm>
              <a:off x="7138159" y="1420053"/>
              <a:ext cx="0" cy="2736549"/>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3" name="直接连接符 12"/>
            <p:cNvCxnSpPr/>
            <p:nvPr/>
          </p:nvCxnSpPr>
          <p:spPr bwMode="auto">
            <a:xfrm>
              <a:off x="6300192" y="2429592"/>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4" name="直接连接符 13"/>
            <p:cNvCxnSpPr/>
            <p:nvPr/>
          </p:nvCxnSpPr>
          <p:spPr bwMode="auto">
            <a:xfrm>
              <a:off x="6300192" y="3002616"/>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5" name="直接连接符 14"/>
            <p:cNvCxnSpPr/>
            <p:nvPr/>
          </p:nvCxnSpPr>
          <p:spPr bwMode="auto">
            <a:xfrm>
              <a:off x="6300192" y="3578816"/>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6" name="直接连接符 15"/>
            <p:cNvCxnSpPr/>
            <p:nvPr/>
          </p:nvCxnSpPr>
          <p:spPr bwMode="auto">
            <a:xfrm>
              <a:off x="6300192" y="4156602"/>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cxnSp>
          <p:nvCxnSpPr>
            <p:cNvPr id="17" name="直接连接符 16"/>
            <p:cNvCxnSpPr/>
            <p:nvPr/>
          </p:nvCxnSpPr>
          <p:spPr bwMode="auto">
            <a:xfrm>
              <a:off x="6300192" y="1420053"/>
              <a:ext cx="273559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alpha val="50000"/>
                </a:schemeClr>
              </a:outerShdw>
            </a:effectLst>
          </p:spPr>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4"/>
          <p:cNvSpPr txBox="1">
            <a:spLocks noChangeArrowheads="1"/>
          </p:cNvSpPr>
          <p:nvPr/>
        </p:nvSpPr>
        <p:spPr bwMode="auto">
          <a:xfrm>
            <a:off x="-30163" y="1687513"/>
            <a:ext cx="701676" cy="923925"/>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1800">
                <a:latin typeface="微软雅黑" panose="020B0503020204020204" pitchFamily="34" charset="-122"/>
              </a:rPr>
              <a:t>一维单原子链</a:t>
            </a:r>
          </a:p>
        </p:txBody>
      </p:sp>
      <p:sp>
        <p:nvSpPr>
          <p:cNvPr id="82947" name="Text Box 5"/>
          <p:cNvSpPr txBox="1">
            <a:spLocks noChangeArrowheads="1"/>
          </p:cNvSpPr>
          <p:nvPr/>
        </p:nvSpPr>
        <p:spPr bwMode="auto">
          <a:xfrm>
            <a:off x="-28575" y="2820988"/>
            <a:ext cx="801688" cy="923925"/>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1800">
                <a:latin typeface="微软雅黑" panose="020B0503020204020204" pitchFamily="34" charset="-122"/>
              </a:rPr>
              <a:t>一维双原子链</a:t>
            </a:r>
          </a:p>
        </p:txBody>
      </p:sp>
      <p:sp>
        <p:nvSpPr>
          <p:cNvPr id="82948" name="Rectangle 7"/>
          <p:cNvSpPr>
            <a:spLocks noChangeArrowheads="1"/>
          </p:cNvSpPr>
          <p:nvPr/>
        </p:nvSpPr>
        <p:spPr bwMode="auto">
          <a:xfrm>
            <a:off x="617538" y="1698625"/>
            <a:ext cx="187166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sz="1600">
                <a:latin typeface="微软雅黑" panose="020B0503020204020204" pitchFamily="34" charset="-122"/>
              </a:rPr>
              <a:t>1</a:t>
            </a:r>
            <a:r>
              <a:rPr kumimoji="1" lang="zh-CN" altLang="en-US" sz="1600">
                <a:latin typeface="微软雅黑" panose="020B0503020204020204" pitchFamily="34" charset="-122"/>
              </a:rPr>
              <a:t>个原子</a:t>
            </a:r>
            <a:r>
              <a:rPr kumimoji="1" lang="en-US" altLang="zh-CN" sz="1600">
                <a:latin typeface="微软雅黑" panose="020B0503020204020204" pitchFamily="34" charset="-122"/>
              </a:rPr>
              <a:t>/</a:t>
            </a:r>
            <a:r>
              <a:rPr kumimoji="1" lang="zh-CN" altLang="en-US" sz="1600">
                <a:latin typeface="微软雅黑" panose="020B0503020204020204" pitchFamily="34" charset="-122"/>
              </a:rPr>
              <a:t>原胞</a:t>
            </a:r>
            <a:endParaRPr kumimoji="1" lang="en-US" altLang="zh-CN" sz="1600">
              <a:latin typeface="微软雅黑" panose="020B0503020204020204" pitchFamily="34" charset="-122"/>
            </a:endParaRPr>
          </a:p>
          <a:p>
            <a:pPr eaLnBrk="1" hangingPunct="1">
              <a:spcBef>
                <a:spcPct val="0"/>
              </a:spcBef>
              <a:buFontTx/>
              <a:buNone/>
            </a:pPr>
            <a:r>
              <a:rPr kumimoji="1" lang="en-US" altLang="zh-CN" sz="1600">
                <a:latin typeface="微软雅黑" panose="020B0503020204020204" pitchFamily="34" charset="-122"/>
              </a:rPr>
              <a:t>N</a:t>
            </a:r>
            <a:r>
              <a:rPr kumimoji="1" lang="zh-CN" altLang="en-US" sz="1600">
                <a:latin typeface="微软雅黑" panose="020B0503020204020204" pitchFamily="34" charset="-122"/>
              </a:rPr>
              <a:t>个原胞</a:t>
            </a:r>
            <a:endParaRPr kumimoji="1" lang="en-US" altLang="zh-CN" sz="1600">
              <a:latin typeface="微软雅黑" panose="020B0503020204020204" pitchFamily="34" charset="-122"/>
            </a:endParaRPr>
          </a:p>
          <a:p>
            <a:pPr eaLnBrk="1" hangingPunct="1">
              <a:spcBef>
                <a:spcPct val="0"/>
              </a:spcBef>
              <a:buFontTx/>
              <a:buNone/>
            </a:pPr>
            <a:r>
              <a:rPr kumimoji="1" lang="zh-CN" altLang="en-US" sz="1600">
                <a:latin typeface="微软雅黑" panose="020B0503020204020204" pitchFamily="34" charset="-122"/>
              </a:rPr>
              <a:t>原子的质量</a:t>
            </a:r>
            <a:r>
              <a:rPr kumimoji="1" lang="en-US" altLang="zh-CN" sz="1600">
                <a:latin typeface="微软雅黑" panose="020B0503020204020204" pitchFamily="34" charset="-122"/>
              </a:rPr>
              <a:t>:m</a:t>
            </a:r>
          </a:p>
        </p:txBody>
      </p:sp>
      <p:sp>
        <p:nvSpPr>
          <p:cNvPr id="82949" name="Rectangle 8"/>
          <p:cNvSpPr>
            <a:spLocks noChangeArrowheads="1"/>
          </p:cNvSpPr>
          <p:nvPr/>
        </p:nvSpPr>
        <p:spPr bwMode="auto">
          <a:xfrm>
            <a:off x="698500" y="2846388"/>
            <a:ext cx="236061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sz="1600">
                <a:latin typeface="微软雅黑" panose="020B0503020204020204" pitchFamily="34" charset="-122"/>
              </a:rPr>
              <a:t>2</a:t>
            </a:r>
            <a:r>
              <a:rPr kumimoji="1" lang="zh-CN" altLang="en-US" sz="1600">
                <a:latin typeface="微软雅黑" panose="020B0503020204020204" pitchFamily="34" charset="-122"/>
              </a:rPr>
              <a:t>个原子</a:t>
            </a:r>
            <a:r>
              <a:rPr kumimoji="1" lang="en-US" altLang="zh-CN" sz="1600">
                <a:latin typeface="微软雅黑" panose="020B0503020204020204" pitchFamily="34" charset="-122"/>
              </a:rPr>
              <a:t>/</a:t>
            </a:r>
            <a:r>
              <a:rPr kumimoji="1" lang="zh-CN" altLang="en-US" sz="1600">
                <a:latin typeface="微软雅黑" panose="020B0503020204020204" pitchFamily="34" charset="-122"/>
              </a:rPr>
              <a:t>原胞</a:t>
            </a:r>
            <a:endParaRPr kumimoji="1" lang="en-US" altLang="zh-CN" sz="1600">
              <a:latin typeface="微软雅黑" panose="020B0503020204020204" pitchFamily="34" charset="-122"/>
            </a:endParaRPr>
          </a:p>
          <a:p>
            <a:pPr eaLnBrk="1" hangingPunct="1">
              <a:spcBef>
                <a:spcPct val="0"/>
              </a:spcBef>
              <a:buFontTx/>
              <a:buNone/>
            </a:pPr>
            <a:r>
              <a:rPr kumimoji="1" lang="en-US" altLang="zh-CN" sz="1600">
                <a:latin typeface="微软雅黑" panose="020B0503020204020204" pitchFamily="34" charset="-122"/>
              </a:rPr>
              <a:t>N</a:t>
            </a:r>
            <a:r>
              <a:rPr kumimoji="1" lang="zh-CN" altLang="en-US" sz="1600">
                <a:latin typeface="微软雅黑" panose="020B0503020204020204" pitchFamily="34" charset="-122"/>
              </a:rPr>
              <a:t>个原胞</a:t>
            </a:r>
            <a:endParaRPr kumimoji="1" lang="en-US" altLang="zh-CN" sz="1600">
              <a:latin typeface="微软雅黑" panose="020B0503020204020204" pitchFamily="34" charset="-122"/>
            </a:endParaRPr>
          </a:p>
          <a:p>
            <a:pPr eaLnBrk="1" hangingPunct="1">
              <a:spcBef>
                <a:spcPct val="0"/>
              </a:spcBef>
              <a:buFontTx/>
              <a:buNone/>
            </a:pPr>
            <a:r>
              <a:rPr kumimoji="1" lang="zh-CN" altLang="en-US" sz="1600">
                <a:latin typeface="微软雅黑" panose="020B0503020204020204" pitchFamily="34" charset="-122"/>
              </a:rPr>
              <a:t>原子的质量</a:t>
            </a:r>
            <a:r>
              <a:rPr kumimoji="1" lang="en-US" altLang="zh-CN" sz="1600">
                <a:latin typeface="微软雅黑" panose="020B0503020204020204" pitchFamily="34" charset="-122"/>
              </a:rPr>
              <a:t>:m</a:t>
            </a:r>
            <a:r>
              <a:rPr kumimoji="1" lang="zh-CN" altLang="en-US" sz="1600">
                <a:latin typeface="微软雅黑" panose="020B0503020204020204" pitchFamily="34" charset="-122"/>
              </a:rPr>
              <a:t>和</a:t>
            </a:r>
            <a:r>
              <a:rPr kumimoji="1" lang="en-US" altLang="zh-CN" sz="1600">
                <a:latin typeface="微软雅黑" panose="020B0503020204020204" pitchFamily="34" charset="-122"/>
              </a:rPr>
              <a:t>M</a:t>
            </a:r>
            <a:endParaRPr kumimoji="1" lang="zh-CN" altLang="en-US" sz="1600">
              <a:latin typeface="微软雅黑" panose="020B0503020204020204" pitchFamily="34" charset="-122"/>
            </a:endParaRPr>
          </a:p>
        </p:txBody>
      </p:sp>
      <p:sp>
        <p:nvSpPr>
          <p:cNvPr id="82950" name="Rectangle 17"/>
          <p:cNvSpPr>
            <a:spLocks noChangeArrowheads="1"/>
          </p:cNvSpPr>
          <p:nvPr/>
        </p:nvSpPr>
        <p:spPr bwMode="auto">
          <a:xfrm>
            <a:off x="2474913" y="1814513"/>
            <a:ext cx="322421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第</a:t>
            </a:r>
            <a:r>
              <a:rPr kumimoji="1" lang="en-US" altLang="zh-CN" sz="1600">
                <a:latin typeface="微软雅黑" panose="020B0503020204020204" pitchFamily="34" charset="-122"/>
              </a:rPr>
              <a:t>n</a:t>
            </a:r>
            <a:r>
              <a:rPr kumimoji="1" lang="zh-CN" altLang="en-US" sz="1600">
                <a:latin typeface="微软雅黑" panose="020B0503020204020204" pitchFamily="34" charset="-122"/>
              </a:rPr>
              <a:t>个原子的位置</a:t>
            </a:r>
            <a:r>
              <a:rPr kumimoji="1" lang="en-US" altLang="zh-CN" sz="1600">
                <a:latin typeface="微软雅黑" panose="020B0503020204020204" pitchFamily="34" charset="-122"/>
              </a:rPr>
              <a:t>n</a:t>
            </a:r>
            <a:r>
              <a:rPr kumimoji="1" lang="en-US" altLang="zh-CN" sz="1600" i="1">
                <a:latin typeface="微软雅黑" panose="020B0503020204020204" pitchFamily="34" charset="-122"/>
              </a:rPr>
              <a:t>a</a:t>
            </a:r>
          </a:p>
          <a:p>
            <a:pPr eaLnBrk="1" hangingPunct="1">
              <a:spcBef>
                <a:spcPct val="0"/>
              </a:spcBef>
              <a:buFontTx/>
              <a:buNone/>
            </a:pPr>
            <a:r>
              <a:rPr kumimoji="1" lang="zh-CN" altLang="en-US" sz="1600">
                <a:latin typeface="微软雅黑" panose="020B0503020204020204" pitchFamily="34" charset="-122"/>
              </a:rPr>
              <a:t>各原子偏离格点的位移</a:t>
            </a:r>
            <a:r>
              <a:rPr kumimoji="1" lang="en-US" altLang="zh-CN" sz="1600" i="1">
                <a:latin typeface="微软雅黑" panose="020B0503020204020204" pitchFamily="34" charset="-122"/>
              </a:rPr>
              <a:t>x</a:t>
            </a:r>
            <a:r>
              <a:rPr kumimoji="1" lang="en-US" altLang="zh-CN" sz="1600" i="1" baseline="-25000">
                <a:latin typeface="微软雅黑" panose="020B0503020204020204" pitchFamily="34" charset="-122"/>
              </a:rPr>
              <a:t>n</a:t>
            </a:r>
            <a:endParaRPr kumimoji="1" lang="en-US" altLang="zh-CN" sz="1600" i="1">
              <a:latin typeface="微软雅黑" panose="020B0503020204020204" pitchFamily="34" charset="-122"/>
            </a:endParaRPr>
          </a:p>
        </p:txBody>
      </p:sp>
      <p:sp>
        <p:nvSpPr>
          <p:cNvPr id="82951" name="Rectangle 18"/>
          <p:cNvSpPr>
            <a:spLocks noChangeArrowheads="1"/>
          </p:cNvSpPr>
          <p:nvPr/>
        </p:nvSpPr>
        <p:spPr bwMode="auto">
          <a:xfrm>
            <a:off x="2555875" y="2817813"/>
            <a:ext cx="395922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第</a:t>
            </a:r>
            <a:r>
              <a:rPr kumimoji="1" lang="en-US" altLang="zh-CN" sz="1600">
                <a:latin typeface="微软雅黑" panose="020B0503020204020204" pitchFamily="34" charset="-122"/>
              </a:rPr>
              <a:t>2n</a:t>
            </a:r>
            <a:r>
              <a:rPr kumimoji="1" lang="zh-CN" altLang="en-US" sz="1600">
                <a:latin typeface="微软雅黑" panose="020B0503020204020204" pitchFamily="34" charset="-122"/>
              </a:rPr>
              <a:t>个原子的位置</a:t>
            </a:r>
            <a:r>
              <a:rPr kumimoji="1" lang="en-US" altLang="zh-CN" sz="1600">
                <a:latin typeface="微软雅黑" panose="020B0503020204020204" pitchFamily="34" charset="-122"/>
              </a:rPr>
              <a:t>2n</a:t>
            </a:r>
            <a:r>
              <a:rPr kumimoji="1" lang="en-US" altLang="zh-CN" sz="1600" i="1">
                <a:latin typeface="微软雅黑" panose="020B0503020204020204" pitchFamily="34" charset="-122"/>
              </a:rPr>
              <a:t>a</a:t>
            </a:r>
          </a:p>
          <a:p>
            <a:pPr eaLnBrk="1" hangingPunct="1">
              <a:spcBef>
                <a:spcPct val="0"/>
              </a:spcBef>
              <a:buFontTx/>
              <a:buNone/>
            </a:pPr>
            <a:r>
              <a:rPr kumimoji="1" lang="zh-CN" altLang="en-US" sz="1600">
                <a:latin typeface="微软雅黑" panose="020B0503020204020204" pitchFamily="34" charset="-122"/>
              </a:rPr>
              <a:t>第</a:t>
            </a:r>
            <a:r>
              <a:rPr kumimoji="1" lang="en-US" altLang="zh-CN" sz="1600">
                <a:latin typeface="微软雅黑" panose="020B0503020204020204" pitchFamily="34" charset="-122"/>
              </a:rPr>
              <a:t>2n+1</a:t>
            </a:r>
            <a:r>
              <a:rPr kumimoji="1" lang="zh-CN" altLang="en-US" sz="1600">
                <a:latin typeface="微软雅黑" panose="020B0503020204020204" pitchFamily="34" charset="-122"/>
              </a:rPr>
              <a:t>个原子的位置</a:t>
            </a:r>
            <a:r>
              <a:rPr kumimoji="1" lang="en-US" altLang="zh-CN" sz="1600">
                <a:latin typeface="微软雅黑" panose="020B0503020204020204" pitchFamily="34" charset="-122"/>
              </a:rPr>
              <a:t>(2n+1)</a:t>
            </a:r>
            <a:r>
              <a:rPr kumimoji="1" lang="en-US" altLang="zh-CN" sz="1600" i="1">
                <a:latin typeface="微软雅黑" panose="020B0503020204020204" pitchFamily="34" charset="-122"/>
              </a:rPr>
              <a:t>a</a:t>
            </a:r>
          </a:p>
          <a:p>
            <a:pPr eaLnBrk="1" hangingPunct="1">
              <a:spcBef>
                <a:spcPct val="0"/>
              </a:spcBef>
              <a:buFontTx/>
              <a:buNone/>
            </a:pPr>
            <a:r>
              <a:rPr kumimoji="1" lang="zh-CN" altLang="en-US" sz="1600">
                <a:latin typeface="微软雅黑" panose="020B0503020204020204" pitchFamily="34" charset="-122"/>
              </a:rPr>
              <a:t>各原子偏离格点的位移</a:t>
            </a:r>
            <a:r>
              <a:rPr kumimoji="1" lang="en-US" altLang="zh-CN" sz="1600" i="1">
                <a:latin typeface="微软雅黑" panose="020B0503020204020204" pitchFamily="34" charset="-122"/>
              </a:rPr>
              <a:t>x</a:t>
            </a:r>
            <a:r>
              <a:rPr kumimoji="1" lang="en-US" altLang="zh-CN" sz="1600" i="1" baseline="-25000">
                <a:latin typeface="微软雅黑" panose="020B0503020204020204" pitchFamily="34" charset="-122"/>
              </a:rPr>
              <a:t>2n</a:t>
            </a:r>
            <a:r>
              <a:rPr kumimoji="1" lang="zh-CN" altLang="en-US" sz="1600">
                <a:latin typeface="微软雅黑" panose="020B0503020204020204" pitchFamily="34" charset="-122"/>
              </a:rPr>
              <a:t>和</a:t>
            </a:r>
            <a:r>
              <a:rPr kumimoji="1" lang="en-US" altLang="zh-CN" sz="1600" i="1">
                <a:latin typeface="微软雅黑" panose="020B0503020204020204" pitchFamily="34" charset="-122"/>
              </a:rPr>
              <a:t>x</a:t>
            </a:r>
            <a:r>
              <a:rPr kumimoji="1" lang="en-US" altLang="zh-CN" sz="1600" i="1" baseline="-25000">
                <a:latin typeface="微软雅黑" panose="020B0503020204020204" pitchFamily="34" charset="-122"/>
              </a:rPr>
              <a:t>2n+1</a:t>
            </a:r>
          </a:p>
        </p:txBody>
      </p:sp>
      <p:sp>
        <p:nvSpPr>
          <p:cNvPr id="82952" name="Text Box 6"/>
          <p:cNvSpPr txBox="1">
            <a:spLocks noChangeArrowheads="1"/>
          </p:cNvSpPr>
          <p:nvPr/>
        </p:nvSpPr>
        <p:spPr bwMode="auto">
          <a:xfrm>
            <a:off x="-28575" y="4633913"/>
            <a:ext cx="730250" cy="923925"/>
          </a:xfrm>
          <a:prstGeom prst="rect">
            <a:avLst/>
          </a:prstGeom>
          <a:noFill/>
          <a:ln>
            <a:noFill/>
          </a:ln>
          <a:effectLst>
            <a:prstShdw prst="shdw17" dist="17961" dir="2700000">
              <a:srgbClr val="7A997A"/>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1800">
                <a:latin typeface="微软雅黑" panose="020B0503020204020204" pitchFamily="34" charset="-122"/>
              </a:rPr>
              <a:t>三维复式晶格</a:t>
            </a:r>
          </a:p>
        </p:txBody>
      </p:sp>
      <p:sp>
        <p:nvSpPr>
          <p:cNvPr id="82953" name="Rectangle 9"/>
          <p:cNvSpPr>
            <a:spLocks noChangeArrowheads="1"/>
          </p:cNvSpPr>
          <p:nvPr/>
        </p:nvSpPr>
        <p:spPr bwMode="auto">
          <a:xfrm>
            <a:off x="688975" y="4725988"/>
            <a:ext cx="17145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sz="1600">
                <a:latin typeface="微软雅黑" panose="020B0503020204020204" pitchFamily="34" charset="-122"/>
              </a:rPr>
              <a:t>n</a:t>
            </a:r>
            <a:r>
              <a:rPr kumimoji="1" lang="zh-CN" altLang="en-US" sz="1600">
                <a:latin typeface="微软雅黑" panose="020B0503020204020204" pitchFamily="34" charset="-122"/>
              </a:rPr>
              <a:t>个原子</a:t>
            </a:r>
            <a:r>
              <a:rPr kumimoji="1" lang="en-US" altLang="zh-CN" sz="1600">
                <a:latin typeface="微软雅黑" panose="020B0503020204020204" pitchFamily="34" charset="-122"/>
              </a:rPr>
              <a:t>/</a:t>
            </a:r>
            <a:r>
              <a:rPr kumimoji="1" lang="zh-CN" altLang="en-US" sz="1600">
                <a:latin typeface="微软雅黑" panose="020B0503020204020204" pitchFamily="34" charset="-122"/>
              </a:rPr>
              <a:t>原胞</a:t>
            </a:r>
            <a:endParaRPr kumimoji="1" lang="en-US" altLang="zh-CN" sz="1600">
              <a:latin typeface="微软雅黑" panose="020B0503020204020204" pitchFamily="34" charset="-122"/>
            </a:endParaRPr>
          </a:p>
          <a:p>
            <a:pPr eaLnBrk="1" hangingPunct="1">
              <a:spcBef>
                <a:spcPct val="0"/>
              </a:spcBef>
              <a:buFontTx/>
              <a:buNone/>
            </a:pPr>
            <a:r>
              <a:rPr kumimoji="1" lang="en-US" altLang="zh-CN" sz="1600">
                <a:latin typeface="微软雅黑" panose="020B0503020204020204" pitchFamily="34" charset="-122"/>
              </a:rPr>
              <a:t>N</a:t>
            </a:r>
            <a:r>
              <a:rPr kumimoji="1" lang="zh-CN" altLang="en-US" sz="1600">
                <a:latin typeface="微软雅黑" panose="020B0503020204020204" pitchFamily="34" charset="-122"/>
              </a:rPr>
              <a:t>个原胞</a:t>
            </a:r>
            <a:endParaRPr kumimoji="1" lang="en-US" altLang="zh-CN" sz="1600">
              <a:latin typeface="微软雅黑" panose="020B0503020204020204" pitchFamily="34" charset="-122"/>
            </a:endParaRPr>
          </a:p>
          <a:p>
            <a:pPr eaLnBrk="1" hangingPunct="1">
              <a:spcBef>
                <a:spcPct val="0"/>
              </a:spcBef>
              <a:buFontTx/>
              <a:buNone/>
            </a:pPr>
            <a:r>
              <a:rPr kumimoji="1" lang="zh-CN" altLang="en-US" sz="1600">
                <a:latin typeface="微软雅黑" panose="020B0503020204020204" pitchFamily="34" charset="-122"/>
              </a:rPr>
              <a:t>原子的质量</a:t>
            </a:r>
            <a:r>
              <a:rPr kumimoji="1" lang="en-US" altLang="zh-CN" sz="1600">
                <a:latin typeface="微软雅黑" panose="020B0503020204020204" pitchFamily="34" charset="-122"/>
              </a:rPr>
              <a:t>:M</a:t>
            </a:r>
            <a:r>
              <a:rPr kumimoji="1" lang="en-US" altLang="zh-CN" sz="1600" baseline="-25000">
                <a:latin typeface="微软雅黑" panose="020B0503020204020204" pitchFamily="34" charset="-122"/>
              </a:rPr>
              <a:t>n</a:t>
            </a:r>
            <a:endParaRPr kumimoji="1" lang="zh-CN" altLang="en-US" sz="1600">
              <a:latin typeface="微软雅黑" panose="020B0503020204020204" pitchFamily="34" charset="-122"/>
            </a:endParaRPr>
          </a:p>
        </p:txBody>
      </p:sp>
      <p:sp>
        <p:nvSpPr>
          <p:cNvPr id="82954" name="Rectangle 19"/>
          <p:cNvSpPr>
            <a:spLocks noChangeArrowheads="1"/>
          </p:cNvSpPr>
          <p:nvPr/>
        </p:nvSpPr>
        <p:spPr bwMode="auto">
          <a:xfrm>
            <a:off x="2557463" y="3933825"/>
            <a:ext cx="28082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第 </a:t>
            </a:r>
            <a:r>
              <a:rPr kumimoji="1" lang="en-US" altLang="zh-CN" sz="1600" i="1">
                <a:latin typeface="微软雅黑" panose="020B0503020204020204" pitchFamily="34" charset="-122"/>
              </a:rPr>
              <a:t>l </a:t>
            </a:r>
            <a:r>
              <a:rPr kumimoji="1" lang="zh-CN" altLang="en-US" sz="1600">
                <a:latin typeface="微软雅黑" panose="020B0503020204020204" pitchFamily="34" charset="-122"/>
              </a:rPr>
              <a:t>个原胞的位置</a:t>
            </a:r>
          </a:p>
        </p:txBody>
      </p:sp>
      <p:sp>
        <p:nvSpPr>
          <p:cNvPr id="82955" name="Rectangle 21"/>
          <p:cNvSpPr>
            <a:spLocks noChangeArrowheads="1"/>
          </p:cNvSpPr>
          <p:nvPr/>
        </p:nvSpPr>
        <p:spPr bwMode="auto">
          <a:xfrm>
            <a:off x="2570163" y="3933825"/>
            <a:ext cx="2808287"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endParaRPr lang="zh-CN" altLang="en-US" sz="1600" b="0">
              <a:latin typeface="微软雅黑" panose="020B0503020204020204" pitchFamily="34" charset="-122"/>
            </a:endParaRPr>
          </a:p>
        </p:txBody>
      </p:sp>
      <p:sp>
        <p:nvSpPr>
          <p:cNvPr id="82956" name="Rectangle 25"/>
          <p:cNvSpPr>
            <a:spLocks noChangeArrowheads="1"/>
          </p:cNvSpPr>
          <p:nvPr/>
        </p:nvSpPr>
        <p:spPr bwMode="auto">
          <a:xfrm>
            <a:off x="2557463" y="4713288"/>
            <a:ext cx="3224212"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原胞中各原子的位置</a:t>
            </a:r>
            <a:endParaRPr kumimoji="1" lang="en-US" altLang="zh-CN" sz="1600">
              <a:latin typeface="微软雅黑" panose="020B0503020204020204" pitchFamily="34" charset="-122"/>
            </a:endParaRPr>
          </a:p>
        </p:txBody>
      </p:sp>
      <p:sp>
        <p:nvSpPr>
          <p:cNvPr id="82957" name="Rectangle 47"/>
          <p:cNvSpPr>
            <a:spLocks noChangeArrowheads="1"/>
          </p:cNvSpPr>
          <p:nvPr/>
        </p:nvSpPr>
        <p:spPr bwMode="auto">
          <a:xfrm>
            <a:off x="2557463" y="5778500"/>
            <a:ext cx="298767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各原子偏离格点的位移</a:t>
            </a:r>
            <a:endParaRPr kumimoji="1" lang="en-US" altLang="zh-CN" sz="1600" i="1" baseline="-25000">
              <a:latin typeface="微软雅黑" panose="020B0503020204020204" pitchFamily="34" charset="-122"/>
            </a:endParaRPr>
          </a:p>
        </p:txBody>
      </p:sp>
      <p:graphicFrame>
        <p:nvGraphicFramePr>
          <p:cNvPr id="82958" name="对象 4"/>
          <p:cNvGraphicFramePr>
            <a:graphicFrameLocks noChangeAspect="1"/>
          </p:cNvGraphicFramePr>
          <p:nvPr/>
        </p:nvGraphicFramePr>
        <p:xfrm>
          <a:off x="6124575" y="3021013"/>
          <a:ext cx="3032125" cy="563562"/>
        </p:xfrm>
        <a:graphic>
          <a:graphicData uri="http://schemas.openxmlformats.org/presentationml/2006/ole">
            <mc:AlternateContent xmlns:mc="http://schemas.openxmlformats.org/markup-compatibility/2006">
              <mc:Choice xmlns:v="urn:schemas-microsoft-com:vml" Requires="v">
                <p:oleObj spid="_x0000_s83029" name="公式" r:id="rId4" imgW="1981200" imgH="368300" progId="Equation.3">
                  <p:embed/>
                </p:oleObj>
              </mc:Choice>
              <mc:Fallback>
                <p:oleObj name="公式" r:id="rId4" imgW="1981200" imgH="368300" progId="Equation.3">
                  <p:embed/>
                  <p:pic>
                    <p:nvPicPr>
                      <p:cNvPr id="0" name="对象 4"/>
                      <p:cNvPicPr>
                        <a:picLocks noChangeAspect="1" noChangeArrowheads="1"/>
                      </p:cNvPicPr>
                      <p:nvPr/>
                    </p:nvPicPr>
                    <p:blipFill>
                      <a:blip r:embed="rId5">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124575" y="3021013"/>
                        <a:ext cx="3032125"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59" name="对象 5"/>
          <p:cNvGraphicFramePr>
            <a:graphicFrameLocks noChangeAspect="1"/>
          </p:cNvGraphicFramePr>
          <p:nvPr/>
        </p:nvGraphicFramePr>
        <p:xfrm>
          <a:off x="2557463" y="4348163"/>
          <a:ext cx="2419350" cy="288925"/>
        </p:xfrm>
        <a:graphic>
          <a:graphicData uri="http://schemas.openxmlformats.org/presentationml/2006/ole">
            <mc:AlternateContent xmlns:mc="http://schemas.openxmlformats.org/markup-compatibility/2006">
              <mc:Choice xmlns:v="urn:schemas-microsoft-com:vml" Requires="v">
                <p:oleObj spid="_x0000_s83030" name="公式" r:id="rId6" imgW="2667000" imgH="317500" progId="Equation.3">
                  <p:embed/>
                </p:oleObj>
              </mc:Choice>
              <mc:Fallback>
                <p:oleObj name="公式" r:id="rId6" imgW="2667000" imgH="317500" progId="Equation.3">
                  <p:embed/>
                  <p:pic>
                    <p:nvPicPr>
                      <p:cNvPr id="0" name="对象 5"/>
                      <p:cNvPicPr>
                        <a:picLocks noChangeAspect="1" noChangeArrowheads="1"/>
                      </p:cNvPicPr>
                      <p:nvPr/>
                    </p:nvPicPr>
                    <p:blipFill>
                      <a:blip r:embed="rId7">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57463" y="4348163"/>
                        <a:ext cx="24193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60" name="对象 6"/>
          <p:cNvGraphicFramePr>
            <a:graphicFrameLocks noChangeAspect="1"/>
          </p:cNvGraphicFramePr>
          <p:nvPr/>
        </p:nvGraphicFramePr>
        <p:xfrm>
          <a:off x="2557463" y="5127625"/>
          <a:ext cx="2608262" cy="574675"/>
        </p:xfrm>
        <a:graphic>
          <a:graphicData uri="http://schemas.openxmlformats.org/presentationml/2006/ole">
            <mc:AlternateContent xmlns:mc="http://schemas.openxmlformats.org/markup-compatibility/2006">
              <mc:Choice xmlns:v="urn:schemas-microsoft-com:vml" Requires="v">
                <p:oleObj spid="_x0000_s83031" name="公式" r:id="rId8" imgW="2933700" imgH="647700" progId="Equation.3">
                  <p:embed/>
                </p:oleObj>
              </mc:Choice>
              <mc:Fallback>
                <p:oleObj name="公式" r:id="rId8" imgW="2933700" imgH="647700" progId="Equation.3">
                  <p:embed/>
                  <p:pic>
                    <p:nvPicPr>
                      <p:cNvPr id="0" name="对象 6"/>
                      <p:cNvPicPr>
                        <a:picLocks noChangeAspect="1" noChangeArrowheads="1"/>
                      </p:cNvPicPr>
                      <p:nvPr/>
                    </p:nvPicPr>
                    <p:blipFill>
                      <a:blip r:embed="rId9">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57463" y="5127625"/>
                        <a:ext cx="26082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61" name="对象 7"/>
          <p:cNvGraphicFramePr>
            <a:graphicFrameLocks noChangeAspect="1"/>
          </p:cNvGraphicFramePr>
          <p:nvPr/>
        </p:nvGraphicFramePr>
        <p:xfrm>
          <a:off x="2557463" y="6192838"/>
          <a:ext cx="2630487" cy="576262"/>
        </p:xfrm>
        <a:graphic>
          <a:graphicData uri="http://schemas.openxmlformats.org/presentationml/2006/ole">
            <mc:AlternateContent xmlns:mc="http://schemas.openxmlformats.org/markup-compatibility/2006">
              <mc:Choice xmlns:v="urn:schemas-microsoft-com:vml" Requires="v">
                <p:oleObj spid="_x0000_s83032" name="公式" r:id="rId10" imgW="2959100" imgH="647700" progId="Equation.3">
                  <p:embed/>
                </p:oleObj>
              </mc:Choice>
              <mc:Fallback>
                <p:oleObj name="公式" r:id="rId10" imgW="2959100" imgH="647700" progId="Equation.3">
                  <p:embed/>
                  <p:pic>
                    <p:nvPicPr>
                      <p:cNvPr id="0" name="对象 7"/>
                      <p:cNvPicPr>
                        <a:picLocks noChangeAspect="1" noChangeArrowheads="1"/>
                      </p:cNvPicPr>
                      <p:nvPr/>
                    </p:nvPicPr>
                    <p:blipFill>
                      <a:blip r:embed="rId11">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57463" y="6192838"/>
                        <a:ext cx="26304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pPr>
              <a:defRPr/>
            </a:pPr>
            <a:r>
              <a:rPr kumimoji="1" lang="zh-CN" altLang="en-US" sz="2800" dirty="0" smtClean="0">
                <a:solidFill>
                  <a:srgbClr val="000066"/>
                </a:solidFill>
                <a:effectLst>
                  <a:outerShdw blurRad="38100" dist="38100" dir="2700000" algn="tl">
                    <a:srgbClr val="000000">
                      <a:alpha val="43137"/>
                    </a:srgbClr>
                  </a:outerShdw>
                </a:effectLst>
                <a:latin typeface="微软雅黑" panose="020B0503020204020204" pitchFamily="34" charset="-122"/>
              </a:rPr>
              <a:t>三维</a:t>
            </a:r>
            <a:r>
              <a:rPr kumimoji="1" lang="zh-CN" altLang="en-US" sz="2800" dirty="0">
                <a:solidFill>
                  <a:srgbClr val="000066"/>
                </a:solidFill>
                <a:effectLst>
                  <a:outerShdw blurRad="38100" dist="38100" dir="2700000" algn="tl">
                    <a:srgbClr val="000000">
                      <a:alpha val="43137"/>
                    </a:srgbClr>
                  </a:outerShdw>
                </a:effectLst>
                <a:latin typeface="微软雅黑" panose="020B0503020204020204" pitchFamily="34" charset="-122"/>
              </a:rPr>
              <a:t>晶格的振动 </a:t>
            </a:r>
            <a:endParaRPr lang="zh-CN" altLang="en-US" sz="2800" dirty="0"/>
          </a:p>
        </p:txBody>
      </p:sp>
      <p:graphicFrame>
        <p:nvGraphicFramePr>
          <p:cNvPr id="82963" name="对象 4"/>
          <p:cNvGraphicFramePr>
            <a:graphicFrameLocks noChangeAspect="1"/>
          </p:cNvGraphicFramePr>
          <p:nvPr/>
        </p:nvGraphicFramePr>
        <p:xfrm>
          <a:off x="6124575" y="1958975"/>
          <a:ext cx="2824163" cy="323850"/>
        </p:xfrm>
        <a:graphic>
          <a:graphicData uri="http://schemas.openxmlformats.org/presentationml/2006/ole">
            <mc:AlternateContent xmlns:mc="http://schemas.openxmlformats.org/markup-compatibility/2006">
              <mc:Choice xmlns:v="urn:schemas-microsoft-com:vml" Requires="v">
                <p:oleObj spid="_x0000_s83033" name="公式" r:id="rId12" imgW="1663700" imgH="190500" progId="Equation.3">
                  <p:embed/>
                </p:oleObj>
              </mc:Choice>
              <mc:Fallback>
                <p:oleObj name="公式" r:id="rId12" imgW="1663700" imgH="190500" progId="Equation.3">
                  <p:embed/>
                  <p:pic>
                    <p:nvPicPr>
                      <p:cNvPr id="0" name="对象 4"/>
                      <p:cNvPicPr>
                        <a:picLocks noChangeAspect="1" noChangeArrowheads="1"/>
                      </p:cNvPicPr>
                      <p:nvPr/>
                    </p:nvPicPr>
                    <p:blipFill>
                      <a:blip r:embed="rId13">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124575" y="1958975"/>
                        <a:ext cx="28241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2964" name="直接连接符 3"/>
          <p:cNvCxnSpPr>
            <a:cxnSpLocks noChangeShapeType="1"/>
          </p:cNvCxnSpPr>
          <p:nvPr/>
        </p:nvCxnSpPr>
        <p:spPr bwMode="auto">
          <a:xfrm>
            <a:off x="617538" y="1555750"/>
            <a:ext cx="0" cy="5329238"/>
          </a:xfrm>
          <a:prstGeom prst="line">
            <a:avLst/>
          </a:prstGeom>
          <a:noFill/>
          <a:ln w="285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65" name="直接连接符 32"/>
          <p:cNvCxnSpPr>
            <a:cxnSpLocks noChangeShapeType="1"/>
          </p:cNvCxnSpPr>
          <p:nvPr/>
        </p:nvCxnSpPr>
        <p:spPr bwMode="auto">
          <a:xfrm>
            <a:off x="2474913" y="1555750"/>
            <a:ext cx="0" cy="5329238"/>
          </a:xfrm>
          <a:prstGeom prst="line">
            <a:avLst/>
          </a:prstGeom>
          <a:noFill/>
          <a:ln w="285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66" name="直接连接符 33"/>
          <p:cNvCxnSpPr>
            <a:cxnSpLocks noChangeShapeType="1"/>
          </p:cNvCxnSpPr>
          <p:nvPr/>
        </p:nvCxnSpPr>
        <p:spPr bwMode="auto">
          <a:xfrm>
            <a:off x="5940425" y="1555750"/>
            <a:ext cx="0" cy="5329238"/>
          </a:xfrm>
          <a:prstGeom prst="line">
            <a:avLst/>
          </a:prstGeom>
          <a:noFill/>
          <a:ln w="2857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67" name="直接连接符 5"/>
          <p:cNvCxnSpPr>
            <a:cxnSpLocks noChangeShapeType="1"/>
          </p:cNvCxnSpPr>
          <p:nvPr/>
        </p:nvCxnSpPr>
        <p:spPr bwMode="auto">
          <a:xfrm>
            <a:off x="0" y="2752725"/>
            <a:ext cx="9144000" cy="0"/>
          </a:xfrm>
          <a:prstGeom prst="line">
            <a:avLst/>
          </a:prstGeom>
          <a:noFill/>
          <a:ln w="28575" algn="ctr">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68" name="直接连接符 36"/>
          <p:cNvCxnSpPr>
            <a:cxnSpLocks noChangeShapeType="1"/>
          </p:cNvCxnSpPr>
          <p:nvPr/>
        </p:nvCxnSpPr>
        <p:spPr bwMode="auto">
          <a:xfrm>
            <a:off x="0" y="3898900"/>
            <a:ext cx="9144000" cy="0"/>
          </a:xfrm>
          <a:prstGeom prst="line">
            <a:avLst/>
          </a:prstGeom>
          <a:noFill/>
          <a:ln w="28575" algn="ctr">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69" name="直接连接符 37"/>
          <p:cNvCxnSpPr>
            <a:cxnSpLocks noChangeShapeType="1"/>
          </p:cNvCxnSpPr>
          <p:nvPr/>
        </p:nvCxnSpPr>
        <p:spPr bwMode="auto">
          <a:xfrm>
            <a:off x="0" y="1528763"/>
            <a:ext cx="9144000" cy="0"/>
          </a:xfrm>
          <a:prstGeom prst="line">
            <a:avLst/>
          </a:prstGeom>
          <a:noFill/>
          <a:ln w="28575" algn="ctr">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82970" name="对象 4"/>
          <p:cNvGraphicFramePr>
            <a:graphicFrameLocks noChangeAspect="1"/>
          </p:cNvGraphicFramePr>
          <p:nvPr/>
        </p:nvGraphicFramePr>
        <p:xfrm>
          <a:off x="6021388" y="4505325"/>
          <a:ext cx="1817687" cy="719138"/>
        </p:xfrm>
        <a:graphic>
          <a:graphicData uri="http://schemas.openxmlformats.org/presentationml/2006/ole">
            <mc:AlternateContent xmlns:mc="http://schemas.openxmlformats.org/markup-compatibility/2006">
              <mc:Choice xmlns:v="urn:schemas-microsoft-com:vml" Requires="v">
                <p:oleObj spid="_x0000_s83034" name="公式" r:id="rId14" imgW="1954951" imgH="774364" progId="Equation.3">
                  <p:embed/>
                </p:oleObj>
              </mc:Choice>
              <mc:Fallback>
                <p:oleObj name="公式" r:id="rId14" imgW="1954951" imgH="774364" progId="Equation.3">
                  <p:embed/>
                  <p:pic>
                    <p:nvPicPr>
                      <p:cNvPr id="0" name="对象 4"/>
                      <p:cNvPicPr>
                        <a:picLocks noChangeAspect="1" noChangeArrowheads="1"/>
                      </p:cNvPicPr>
                      <p:nvPr/>
                    </p:nvPicPr>
                    <p:blipFill>
                      <a:blip r:embed="rId15">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021388" y="4505325"/>
                        <a:ext cx="181768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Rectangle 2"/>
          <p:cNvSpPr>
            <a:spLocks noChangeArrowheads="1"/>
          </p:cNvSpPr>
          <p:nvPr/>
        </p:nvSpPr>
        <p:spPr bwMode="auto">
          <a:xfrm>
            <a:off x="5880100" y="4016375"/>
            <a:ext cx="1947863"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1600">
                <a:latin typeface="微软雅黑" panose="020B0503020204020204" pitchFamily="34" charset="-122"/>
              </a:rPr>
              <a:t>第</a:t>
            </a:r>
            <a:r>
              <a:rPr kumimoji="1" lang="en-US" altLang="zh-CN" sz="1600">
                <a:latin typeface="微软雅黑" panose="020B0503020204020204" pitchFamily="34" charset="-122"/>
              </a:rPr>
              <a:t>k</a:t>
            </a:r>
            <a:r>
              <a:rPr kumimoji="1" lang="zh-CN" altLang="en-US" sz="1600">
                <a:latin typeface="微软雅黑" panose="020B0503020204020204" pitchFamily="34" charset="-122"/>
              </a:rPr>
              <a:t>个原子运动方程</a:t>
            </a:r>
          </a:p>
        </p:txBody>
      </p:sp>
      <p:graphicFrame>
        <p:nvGraphicFramePr>
          <p:cNvPr id="82972" name="对象 5"/>
          <p:cNvGraphicFramePr>
            <a:graphicFrameLocks noChangeAspect="1"/>
          </p:cNvGraphicFramePr>
          <p:nvPr/>
        </p:nvGraphicFramePr>
        <p:xfrm>
          <a:off x="5981700" y="5414963"/>
          <a:ext cx="3176588" cy="1403350"/>
        </p:xfrm>
        <a:graphic>
          <a:graphicData uri="http://schemas.openxmlformats.org/presentationml/2006/ole">
            <mc:AlternateContent xmlns:mc="http://schemas.openxmlformats.org/markup-compatibility/2006">
              <mc:Choice xmlns:v="urn:schemas-microsoft-com:vml" Requires="v">
                <p:oleObj spid="_x0000_s83035" name="公式" r:id="rId16" imgW="1879600" imgH="850900" progId="Equation.3">
                  <p:embed/>
                </p:oleObj>
              </mc:Choice>
              <mc:Fallback>
                <p:oleObj name="公式" r:id="rId16" imgW="1879600" imgH="850900" progId="Equation.3">
                  <p:embed/>
                  <p:pic>
                    <p:nvPicPr>
                      <p:cNvPr id="0" name="对象 5"/>
                      <p:cNvPicPr>
                        <a:picLocks noChangeAspect="1" noChangeArrowheads="1"/>
                      </p:cNvPicPr>
                      <p:nvPr/>
                    </p:nvPicPr>
                    <p:blipFill>
                      <a:blip r:embed="rId17">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981700" y="5414963"/>
                        <a:ext cx="3176588" cy="1403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0" y="833438"/>
            <a:ext cx="9144000" cy="681037"/>
          </a:xfrm>
          <a:noFill/>
        </p:spPr>
        <p:txBody>
          <a:bodyPr/>
          <a:lstStyle/>
          <a:p>
            <a:pPr eaLnBrk="1" hangingPunct="1">
              <a:lnSpc>
                <a:spcPct val="125000"/>
              </a:lnSpc>
            </a:pPr>
            <a:r>
              <a:rPr lang="zh-CN" altLang="en-US" sz="2200" smtClean="0">
                <a:effectLst/>
                <a:latin typeface="微软雅黑" panose="020B0503020204020204" pitchFamily="34" charset="-122"/>
              </a:rPr>
              <a:t>波矢空间与倒格空间有何关系</a:t>
            </a:r>
            <a:r>
              <a:rPr lang="en-US" altLang="zh-CN" sz="2200" smtClean="0">
                <a:effectLst/>
                <a:latin typeface="微软雅黑" panose="020B0503020204020204" pitchFamily="34" charset="-122"/>
              </a:rPr>
              <a:t>? </a:t>
            </a:r>
            <a:r>
              <a:rPr lang="zh-CN" altLang="en-US" sz="2200" smtClean="0">
                <a:effectLst/>
                <a:latin typeface="微软雅黑" panose="020B0503020204020204" pitchFamily="34" charset="-122"/>
              </a:rPr>
              <a:t>为什么说波矢空间内的状态点是准连续的</a:t>
            </a:r>
            <a:r>
              <a:rPr lang="en-US" altLang="zh-CN" sz="2200" smtClean="0">
                <a:effectLst/>
                <a:latin typeface="微软雅黑" panose="020B0503020204020204" pitchFamily="34" charset="-122"/>
              </a:rPr>
              <a:t>?</a:t>
            </a:r>
          </a:p>
        </p:txBody>
      </p:sp>
      <p:sp>
        <p:nvSpPr>
          <p:cNvPr id="86019" name="Text Box 15"/>
          <p:cNvSpPr txBox="1">
            <a:spLocks noChangeArrowheads="1"/>
          </p:cNvSpPr>
          <p:nvPr/>
        </p:nvSpPr>
        <p:spPr bwMode="auto">
          <a:xfrm>
            <a:off x="180975" y="1508125"/>
            <a:ext cx="8928100" cy="513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25000"/>
              </a:lnSpc>
              <a:spcBef>
                <a:spcPct val="0"/>
              </a:spcBef>
              <a:buFontTx/>
              <a:buNone/>
            </a:pPr>
            <a:r>
              <a:rPr lang="en-US" altLang="zh-CN" sz="2200">
                <a:latin typeface="微软雅黑" panose="020B0503020204020204" pitchFamily="34" charset="-122"/>
              </a:rPr>
              <a:t> [</a:t>
            </a:r>
            <a:r>
              <a:rPr lang="zh-CN" altLang="en-US" sz="2200">
                <a:latin typeface="微软雅黑" panose="020B0503020204020204" pitchFamily="34" charset="-122"/>
              </a:rPr>
              <a:t>解答</a:t>
            </a:r>
            <a:r>
              <a:rPr lang="en-US" altLang="zh-CN" sz="2200">
                <a:latin typeface="微软雅黑" panose="020B0503020204020204" pitchFamily="34" charset="-122"/>
              </a:rPr>
              <a:t>]</a:t>
            </a:r>
          </a:p>
          <a:p>
            <a:pPr eaLnBrk="1" hangingPunct="1">
              <a:lnSpc>
                <a:spcPct val="125000"/>
              </a:lnSpc>
              <a:spcBef>
                <a:spcPct val="0"/>
              </a:spcBef>
              <a:buFontTx/>
              <a:buNone/>
            </a:pPr>
            <a:r>
              <a:rPr lang="zh-CN" altLang="en-US" sz="2200">
                <a:latin typeface="微软雅黑" panose="020B0503020204020204" pitchFamily="34" charset="-122"/>
              </a:rPr>
              <a:t>波矢空间与倒格空间处于统一空间</a:t>
            </a:r>
            <a:r>
              <a:rPr lang="en-US" altLang="zh-CN" sz="2200">
                <a:latin typeface="微软雅黑" panose="020B0503020204020204" pitchFamily="34" charset="-122"/>
              </a:rPr>
              <a:t>, </a:t>
            </a:r>
            <a:r>
              <a:rPr lang="zh-CN" altLang="en-US" sz="2200">
                <a:latin typeface="微软雅黑" panose="020B0503020204020204" pitchFamily="34" charset="-122"/>
              </a:rPr>
              <a:t>倒格空间的基矢分别为 </a:t>
            </a:r>
            <a:r>
              <a:rPr lang="en-US" altLang="zh-CN" sz="2200" i="1">
                <a:latin typeface="微软雅黑" panose="020B0503020204020204" pitchFamily="34" charset="-122"/>
              </a:rPr>
              <a:t>b</a:t>
            </a:r>
            <a:r>
              <a:rPr lang="en-US" altLang="zh-CN" sz="2200" baseline="-25000">
                <a:latin typeface="微软雅黑" panose="020B0503020204020204" pitchFamily="34" charset="-122"/>
              </a:rPr>
              <a:t>1</a:t>
            </a:r>
            <a:r>
              <a:rPr lang="en-US" altLang="zh-CN" sz="2200">
                <a:latin typeface="微软雅黑" panose="020B0503020204020204" pitchFamily="34" charset="-122"/>
              </a:rPr>
              <a:t>, </a:t>
            </a:r>
            <a:r>
              <a:rPr lang="en-US" altLang="zh-CN" sz="2200" i="1">
                <a:latin typeface="微软雅黑" panose="020B0503020204020204" pitchFamily="34" charset="-122"/>
              </a:rPr>
              <a:t>b</a:t>
            </a:r>
            <a:r>
              <a:rPr lang="en-US" altLang="zh-CN" sz="2200" baseline="-25000">
                <a:latin typeface="微软雅黑" panose="020B0503020204020204" pitchFamily="34" charset="-122"/>
              </a:rPr>
              <a:t>2</a:t>
            </a:r>
            <a:r>
              <a:rPr lang="en-US" altLang="zh-CN" sz="2200">
                <a:latin typeface="微软雅黑" panose="020B0503020204020204" pitchFamily="34" charset="-122"/>
              </a:rPr>
              <a:t>, </a:t>
            </a:r>
            <a:r>
              <a:rPr lang="en-US" altLang="zh-CN" sz="2200" i="1">
                <a:latin typeface="微软雅黑" panose="020B0503020204020204" pitchFamily="34" charset="-122"/>
              </a:rPr>
              <a:t>b</a:t>
            </a:r>
            <a:r>
              <a:rPr lang="en-US" altLang="zh-CN" sz="2200" baseline="-25000">
                <a:latin typeface="微软雅黑" panose="020B0503020204020204" pitchFamily="34" charset="-122"/>
              </a:rPr>
              <a:t>3</a:t>
            </a:r>
            <a:r>
              <a:rPr lang="en-US" altLang="zh-CN" sz="2200">
                <a:latin typeface="微软雅黑" panose="020B0503020204020204" pitchFamily="34" charset="-122"/>
              </a:rPr>
              <a:t>, </a:t>
            </a:r>
            <a:r>
              <a:rPr lang="zh-CN" altLang="en-US" sz="2200">
                <a:latin typeface="微软雅黑" panose="020B0503020204020204" pitchFamily="34" charset="-122"/>
              </a:rPr>
              <a:t>而波矢空间的基矢分别为 </a:t>
            </a:r>
            <a:r>
              <a:rPr lang="en-US" altLang="zh-CN" sz="2200" i="1">
                <a:latin typeface="微软雅黑" panose="020B0503020204020204" pitchFamily="34" charset="-122"/>
              </a:rPr>
              <a:t>b</a:t>
            </a:r>
            <a:r>
              <a:rPr lang="en-US" altLang="zh-CN" sz="2200">
                <a:latin typeface="微软雅黑" panose="020B0503020204020204" pitchFamily="34" charset="-122"/>
              </a:rPr>
              <a:t>1/N</a:t>
            </a:r>
            <a:r>
              <a:rPr lang="en-US" altLang="zh-CN" sz="2200" baseline="-25000">
                <a:latin typeface="微软雅黑" panose="020B0503020204020204" pitchFamily="34" charset="-122"/>
              </a:rPr>
              <a:t>1</a:t>
            </a:r>
            <a:r>
              <a:rPr lang="en-US" altLang="zh-CN" sz="2200">
                <a:latin typeface="微软雅黑" panose="020B0503020204020204" pitchFamily="34" charset="-122"/>
              </a:rPr>
              <a:t>, </a:t>
            </a:r>
            <a:r>
              <a:rPr lang="en-US" altLang="zh-CN" sz="2200" i="1">
                <a:latin typeface="微软雅黑" panose="020B0503020204020204" pitchFamily="34" charset="-122"/>
              </a:rPr>
              <a:t>b</a:t>
            </a:r>
            <a:r>
              <a:rPr lang="en-US" altLang="zh-CN" sz="2200">
                <a:latin typeface="微软雅黑" panose="020B0503020204020204" pitchFamily="34" charset="-122"/>
              </a:rPr>
              <a:t>2/N</a:t>
            </a:r>
            <a:r>
              <a:rPr lang="en-US" altLang="zh-CN" sz="2200" baseline="-25000">
                <a:latin typeface="微软雅黑" panose="020B0503020204020204" pitchFamily="34" charset="-122"/>
              </a:rPr>
              <a:t>2</a:t>
            </a:r>
            <a:r>
              <a:rPr lang="en-US" altLang="zh-CN" sz="2200">
                <a:latin typeface="微软雅黑" panose="020B0503020204020204" pitchFamily="34" charset="-122"/>
              </a:rPr>
              <a:t>, </a:t>
            </a:r>
            <a:r>
              <a:rPr lang="en-US" altLang="zh-CN" sz="2200" i="1">
                <a:latin typeface="微软雅黑" panose="020B0503020204020204" pitchFamily="34" charset="-122"/>
              </a:rPr>
              <a:t>b</a:t>
            </a:r>
            <a:r>
              <a:rPr lang="en-US" altLang="zh-CN" sz="2200" baseline="-25000">
                <a:latin typeface="微软雅黑" panose="020B0503020204020204" pitchFamily="34" charset="-122"/>
              </a:rPr>
              <a:t>3</a:t>
            </a:r>
            <a:r>
              <a:rPr lang="en-US" altLang="zh-CN" sz="2200">
                <a:latin typeface="微软雅黑" panose="020B0503020204020204" pitchFamily="34" charset="-122"/>
              </a:rPr>
              <a:t>/N</a:t>
            </a:r>
            <a:r>
              <a:rPr lang="en-US" altLang="zh-CN" sz="2200" baseline="-25000">
                <a:latin typeface="微软雅黑" panose="020B0503020204020204" pitchFamily="34" charset="-122"/>
              </a:rPr>
              <a:t>3</a:t>
            </a:r>
            <a:r>
              <a:rPr lang="en-US" altLang="zh-CN" sz="2200">
                <a:latin typeface="微软雅黑" panose="020B0503020204020204" pitchFamily="34" charset="-122"/>
              </a:rPr>
              <a:t>, , </a:t>
            </a:r>
            <a:r>
              <a:rPr lang="en-US" altLang="zh-CN" sz="2200" i="1">
                <a:latin typeface="微软雅黑" panose="020B0503020204020204" pitchFamily="34" charset="-122"/>
              </a:rPr>
              <a:t>N</a:t>
            </a:r>
            <a:r>
              <a:rPr lang="en-US" altLang="zh-CN" sz="2200" baseline="-25000">
                <a:latin typeface="微软雅黑" panose="020B0503020204020204" pitchFamily="34" charset="-122"/>
              </a:rPr>
              <a:t>1</a:t>
            </a:r>
            <a:r>
              <a:rPr lang="zh-CN" altLang="en-US" sz="2200">
                <a:latin typeface="微软雅黑" panose="020B0503020204020204" pitchFamily="34" charset="-122"/>
              </a:rPr>
              <a:t>、</a:t>
            </a:r>
            <a:r>
              <a:rPr lang="en-US" altLang="zh-CN" sz="2200" i="1">
                <a:latin typeface="微软雅黑" panose="020B0503020204020204" pitchFamily="34" charset="-122"/>
              </a:rPr>
              <a:t>N</a:t>
            </a:r>
            <a:r>
              <a:rPr lang="en-US" altLang="zh-CN" sz="2200" baseline="-25000">
                <a:latin typeface="微软雅黑" panose="020B0503020204020204" pitchFamily="34" charset="-122"/>
              </a:rPr>
              <a:t>2</a:t>
            </a:r>
            <a:r>
              <a:rPr lang="zh-CN" altLang="en-US" sz="2200">
                <a:latin typeface="微软雅黑" panose="020B0503020204020204" pitchFamily="34" charset="-122"/>
              </a:rPr>
              <a:t>、</a:t>
            </a:r>
            <a:r>
              <a:rPr lang="en-US" altLang="zh-CN" sz="2200" i="1">
                <a:latin typeface="微软雅黑" panose="020B0503020204020204" pitchFamily="34" charset="-122"/>
              </a:rPr>
              <a:t>N</a:t>
            </a:r>
            <a:r>
              <a:rPr lang="en-US" altLang="zh-CN" sz="2200" baseline="-25000">
                <a:latin typeface="微软雅黑" panose="020B0503020204020204" pitchFamily="34" charset="-122"/>
              </a:rPr>
              <a:t>3</a:t>
            </a:r>
            <a:r>
              <a:rPr lang="zh-CN" altLang="en-US" sz="2200">
                <a:latin typeface="微软雅黑" panose="020B0503020204020204" pitchFamily="34" charset="-122"/>
              </a:rPr>
              <a:t>分别是沿正格子基矢方向晶体的原胞数目</a:t>
            </a:r>
            <a:r>
              <a:rPr lang="en-US" altLang="zh-CN" sz="2200">
                <a:latin typeface="微软雅黑" panose="020B0503020204020204" pitchFamily="34" charset="-122"/>
              </a:rPr>
              <a:t>. </a:t>
            </a:r>
          </a:p>
          <a:p>
            <a:pPr eaLnBrk="1" hangingPunct="1">
              <a:lnSpc>
                <a:spcPct val="125000"/>
              </a:lnSpc>
              <a:spcBef>
                <a:spcPct val="0"/>
              </a:spcBef>
              <a:buFontTx/>
              <a:buNone/>
            </a:pPr>
            <a:r>
              <a:rPr lang="zh-CN" altLang="en-US" sz="2200">
                <a:latin typeface="微软雅黑" panose="020B0503020204020204" pitchFamily="34" charset="-122"/>
              </a:rPr>
              <a:t>倒格空间中一个倒格点对应的体积为</a:t>
            </a:r>
            <a:endParaRPr lang="en-US" altLang="zh-CN" sz="2200">
              <a:latin typeface="微软雅黑" panose="020B0503020204020204" pitchFamily="34" charset="-122"/>
            </a:endParaRPr>
          </a:p>
          <a:p>
            <a:pPr eaLnBrk="1" hangingPunct="1">
              <a:lnSpc>
                <a:spcPct val="125000"/>
              </a:lnSpc>
              <a:spcBef>
                <a:spcPct val="0"/>
              </a:spcBef>
              <a:buFontTx/>
              <a:buNone/>
            </a:pPr>
            <a:endParaRPr lang="zh-CN" altLang="en-US" sz="1000">
              <a:latin typeface="微软雅黑" panose="020B0503020204020204" pitchFamily="34" charset="-122"/>
            </a:endParaRPr>
          </a:p>
          <a:p>
            <a:pPr eaLnBrk="1" hangingPunct="1">
              <a:lnSpc>
                <a:spcPct val="125000"/>
              </a:lnSpc>
              <a:spcBef>
                <a:spcPct val="0"/>
              </a:spcBef>
              <a:buFontTx/>
              <a:buNone/>
            </a:pPr>
            <a:r>
              <a:rPr lang="zh-CN" altLang="en-US" sz="2200">
                <a:latin typeface="微软雅黑" panose="020B0503020204020204" pitchFamily="34" charset="-122"/>
              </a:rPr>
              <a:t>波矢空间中一个波矢点对应的体积为</a:t>
            </a:r>
          </a:p>
          <a:p>
            <a:pPr eaLnBrk="1" hangingPunct="1">
              <a:lnSpc>
                <a:spcPct val="125000"/>
              </a:lnSpc>
              <a:spcBef>
                <a:spcPct val="0"/>
              </a:spcBef>
              <a:buFontTx/>
              <a:buNone/>
            </a:pPr>
            <a:endParaRPr lang="zh-CN" altLang="en-US" sz="1000">
              <a:latin typeface="微软雅黑" panose="020B0503020204020204" pitchFamily="34" charset="-122"/>
            </a:endParaRPr>
          </a:p>
          <a:p>
            <a:pPr eaLnBrk="1" hangingPunct="1">
              <a:lnSpc>
                <a:spcPct val="125000"/>
              </a:lnSpc>
              <a:spcBef>
                <a:spcPct val="0"/>
              </a:spcBef>
              <a:buFontTx/>
              <a:buNone/>
            </a:pPr>
            <a:r>
              <a:rPr lang="zh-CN" altLang="en-US" sz="2200">
                <a:latin typeface="微软雅黑" panose="020B0503020204020204" pitchFamily="34" charset="-122"/>
              </a:rPr>
              <a:t>即波矢空间中一个波矢点对应的体积</a:t>
            </a:r>
            <a:r>
              <a:rPr lang="en-US" altLang="zh-CN" sz="2200">
                <a:latin typeface="微软雅黑" panose="020B0503020204020204" pitchFamily="34" charset="-122"/>
              </a:rPr>
              <a:t>, </a:t>
            </a:r>
            <a:r>
              <a:rPr lang="zh-CN" altLang="en-US" sz="2200">
                <a:latin typeface="微软雅黑" panose="020B0503020204020204" pitchFamily="34" charset="-122"/>
              </a:rPr>
              <a:t>是倒格空间中一个倒格点对应的体积的</a:t>
            </a:r>
            <a:r>
              <a:rPr lang="en-US" altLang="zh-CN" sz="2200">
                <a:latin typeface="微软雅黑" panose="020B0503020204020204" pitchFamily="34" charset="-122"/>
              </a:rPr>
              <a:t>1/</a:t>
            </a:r>
            <a:r>
              <a:rPr lang="en-US" altLang="zh-CN" sz="2200" i="1">
                <a:latin typeface="微软雅黑" panose="020B0503020204020204" pitchFamily="34" charset="-122"/>
              </a:rPr>
              <a:t>N</a:t>
            </a:r>
            <a:r>
              <a:rPr lang="en-US" altLang="zh-CN" sz="2200">
                <a:latin typeface="微软雅黑" panose="020B0503020204020204" pitchFamily="34" charset="-122"/>
              </a:rPr>
              <a:t>. </a:t>
            </a:r>
            <a:r>
              <a:rPr lang="zh-CN" altLang="en-US" sz="2200">
                <a:latin typeface="微软雅黑" panose="020B0503020204020204" pitchFamily="34" charset="-122"/>
              </a:rPr>
              <a:t>由于</a:t>
            </a:r>
            <a:r>
              <a:rPr lang="en-US" altLang="zh-CN" sz="2200" i="1">
                <a:latin typeface="微软雅黑" panose="020B0503020204020204" pitchFamily="34" charset="-122"/>
              </a:rPr>
              <a:t>N</a:t>
            </a:r>
            <a:r>
              <a:rPr lang="zh-CN" altLang="en-US" sz="2200">
                <a:latin typeface="微软雅黑" panose="020B0503020204020204" pitchFamily="34" charset="-122"/>
              </a:rPr>
              <a:t>是晶体的原胞数目</a:t>
            </a:r>
            <a:r>
              <a:rPr lang="en-US" altLang="zh-CN" sz="2200">
                <a:latin typeface="微软雅黑" panose="020B0503020204020204" pitchFamily="34" charset="-122"/>
              </a:rPr>
              <a:t>, </a:t>
            </a:r>
            <a:r>
              <a:rPr lang="zh-CN" altLang="en-US" sz="2200">
                <a:latin typeface="微软雅黑" panose="020B0503020204020204" pitchFamily="34" charset="-122"/>
              </a:rPr>
              <a:t>数目巨大</a:t>
            </a:r>
            <a:r>
              <a:rPr lang="en-US" altLang="zh-CN" sz="2200">
                <a:latin typeface="微软雅黑" panose="020B0503020204020204" pitchFamily="34" charset="-122"/>
              </a:rPr>
              <a:t>, </a:t>
            </a:r>
            <a:r>
              <a:rPr lang="zh-CN" altLang="en-US" sz="2200">
                <a:latin typeface="微软雅黑" panose="020B0503020204020204" pitchFamily="34" charset="-122"/>
              </a:rPr>
              <a:t>所以一个波矢点对应的体积与一个倒格点对应的体积相比是极其微小的</a:t>
            </a:r>
            <a:r>
              <a:rPr lang="en-US" altLang="zh-CN" sz="2200">
                <a:latin typeface="微软雅黑" panose="020B0503020204020204" pitchFamily="34" charset="-122"/>
              </a:rPr>
              <a:t>. </a:t>
            </a:r>
            <a:r>
              <a:rPr lang="zh-CN" altLang="en-US" sz="2200">
                <a:latin typeface="微软雅黑" panose="020B0503020204020204" pitchFamily="34" charset="-122"/>
              </a:rPr>
              <a:t>也就是说</a:t>
            </a:r>
            <a:r>
              <a:rPr lang="en-US" altLang="zh-CN" sz="2200">
                <a:latin typeface="微软雅黑" panose="020B0503020204020204" pitchFamily="34" charset="-122"/>
              </a:rPr>
              <a:t>, </a:t>
            </a:r>
            <a:r>
              <a:rPr lang="zh-CN" altLang="en-US" sz="2200">
                <a:latin typeface="微软雅黑" panose="020B0503020204020204" pitchFamily="34" charset="-122"/>
              </a:rPr>
              <a:t>波矢点在倒格空间看是极其稠密的</a:t>
            </a:r>
            <a:r>
              <a:rPr lang="en-US" altLang="zh-CN" sz="2200">
                <a:latin typeface="微软雅黑" panose="020B0503020204020204" pitchFamily="34" charset="-122"/>
              </a:rPr>
              <a:t>. </a:t>
            </a:r>
            <a:r>
              <a:rPr lang="zh-CN" altLang="en-US" sz="2200">
                <a:latin typeface="微软雅黑" panose="020B0503020204020204" pitchFamily="34" charset="-122"/>
              </a:rPr>
              <a:t>因此</a:t>
            </a:r>
            <a:r>
              <a:rPr lang="en-US" altLang="zh-CN" sz="2200">
                <a:latin typeface="微软雅黑" panose="020B0503020204020204" pitchFamily="34" charset="-122"/>
              </a:rPr>
              <a:t>, </a:t>
            </a:r>
            <a:r>
              <a:rPr lang="zh-CN" altLang="en-US" sz="2200">
                <a:latin typeface="微软雅黑" panose="020B0503020204020204" pitchFamily="34" charset="-122"/>
              </a:rPr>
              <a:t>在波矢空间内作求和处理时</a:t>
            </a:r>
            <a:r>
              <a:rPr lang="en-US" altLang="zh-CN" sz="2200">
                <a:latin typeface="微软雅黑" panose="020B0503020204020204" pitchFamily="34" charset="-122"/>
              </a:rPr>
              <a:t>, </a:t>
            </a:r>
            <a:r>
              <a:rPr lang="zh-CN" altLang="en-US" sz="2200">
                <a:latin typeface="微软雅黑" panose="020B0503020204020204" pitchFamily="34" charset="-122"/>
              </a:rPr>
              <a:t>可把波矢空间内的状态点看成是准连续的</a:t>
            </a:r>
            <a:r>
              <a:rPr lang="en-US" altLang="zh-CN" sz="2200">
                <a:latin typeface="微软雅黑" panose="020B0503020204020204" pitchFamily="34" charset="-122"/>
              </a:rPr>
              <a:t>.</a:t>
            </a:r>
          </a:p>
        </p:txBody>
      </p:sp>
      <p:graphicFrame>
        <p:nvGraphicFramePr>
          <p:cNvPr id="86020" name="对象 1"/>
          <p:cNvGraphicFramePr>
            <a:graphicFrameLocks noChangeAspect="1"/>
          </p:cNvGraphicFramePr>
          <p:nvPr/>
        </p:nvGraphicFramePr>
        <p:xfrm>
          <a:off x="4859338" y="3314700"/>
          <a:ext cx="2263775" cy="360363"/>
        </p:xfrm>
        <a:graphic>
          <a:graphicData uri="http://schemas.openxmlformats.org/presentationml/2006/ole">
            <mc:AlternateContent xmlns:mc="http://schemas.openxmlformats.org/markup-compatibility/2006">
              <mc:Choice xmlns:v="urn:schemas-microsoft-com:vml" Requires="v">
                <p:oleObj spid="_x0000_s86038" name="公式" r:id="rId3" imgW="2794000" imgH="444500" progId="Equation.3">
                  <p:embed/>
                </p:oleObj>
              </mc:Choice>
              <mc:Fallback>
                <p:oleObj name="公式" r:id="rId3" imgW="2794000" imgH="444500" progId="Equation.3">
                  <p:embed/>
                  <p:pic>
                    <p:nvPicPr>
                      <p:cNvPr id="0" name="对象 1"/>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859338" y="3314700"/>
                        <a:ext cx="22637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21" name="对象 2"/>
          <p:cNvGraphicFramePr>
            <a:graphicFrameLocks noChangeAspect="1"/>
          </p:cNvGraphicFramePr>
          <p:nvPr/>
        </p:nvGraphicFramePr>
        <p:xfrm>
          <a:off x="4859338" y="3716338"/>
          <a:ext cx="2649537" cy="720725"/>
        </p:xfrm>
        <a:graphic>
          <a:graphicData uri="http://schemas.openxmlformats.org/presentationml/2006/ole">
            <mc:AlternateContent xmlns:mc="http://schemas.openxmlformats.org/markup-compatibility/2006">
              <mc:Choice xmlns:v="urn:schemas-microsoft-com:vml" Requires="v">
                <p:oleObj spid="_x0000_s86039" name="公式" r:id="rId5" imgW="3505200" imgH="952500" progId="Equation.3">
                  <p:embed/>
                </p:oleObj>
              </mc:Choice>
              <mc:Fallback>
                <p:oleObj name="公式" r:id="rId5" imgW="3505200" imgH="952500" progId="Equation.3">
                  <p:embed/>
                  <p:pic>
                    <p:nvPicPr>
                      <p:cNvPr id="0" name="对象 2"/>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859338" y="3716338"/>
                        <a:ext cx="264953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457200" y="1676400"/>
            <a:ext cx="8229600" cy="512763"/>
          </a:xfrm>
        </p:spPr>
        <p:txBody>
          <a:bodyPr/>
          <a:lstStyle/>
          <a:p>
            <a:pPr>
              <a:defRPr/>
            </a:pPr>
            <a:r>
              <a:rPr lang="en-US" altLang="zh-CN">
                <a:latin typeface="微软雅黑" panose="020B0503020204020204" pitchFamily="34" charset="-122"/>
              </a:rPr>
              <a:t>q</a:t>
            </a:r>
            <a:r>
              <a:rPr lang="zh-CN" altLang="en-US">
                <a:latin typeface="微软雅黑" panose="020B0503020204020204" pitchFamily="34" charset="-122"/>
              </a:rPr>
              <a:t>空间的状态点密度</a:t>
            </a:r>
          </a:p>
        </p:txBody>
      </p:sp>
      <p:sp>
        <p:nvSpPr>
          <p:cNvPr id="5" name="文本框 4"/>
          <p:cNvSpPr txBox="1">
            <a:spLocks noRot="1" noChangeAspect="1" noMove="1" noResize="1" noEditPoints="1" noAdjustHandles="1" noChangeArrowheads="1" noChangeShapeType="1" noTextEdit="1"/>
          </p:cNvSpPr>
          <p:nvPr/>
        </p:nvSpPr>
        <p:spPr>
          <a:xfrm>
            <a:off x="1231269" y="2564904"/>
            <a:ext cx="1547155" cy="1387752"/>
          </a:xfrm>
          <a:prstGeom prst="rect">
            <a:avLst/>
          </a:prstGeom>
          <a:blipFill>
            <a:blip r:embed="rId3"/>
            <a:stretch>
              <a:fillRect/>
            </a:stretch>
          </a:blipFill>
        </p:spPr>
        <p:txBody>
          <a:bodyPr/>
          <a:lstStyle/>
          <a:p>
            <a:pPr>
              <a:defRPr/>
            </a:pPr>
            <a:r>
              <a:rPr lang="zh-CN" altLang="en-US" b="1">
                <a:noFill/>
                <a:latin typeface="微软雅黑" panose="020B0503020204020204" pitchFamily="34" charset="-122"/>
                <a:ea typeface="微软雅黑" panose="020B0503020204020204" pitchFamily="34" charset="-122"/>
              </a:rPr>
              <a:t> </a:t>
            </a:r>
          </a:p>
        </p:txBody>
      </p:sp>
      <p:sp>
        <p:nvSpPr>
          <p:cNvPr id="6" name="文本框 5"/>
          <p:cNvSpPr txBox="1">
            <a:spLocks noRot="1" noChangeAspect="1" noMove="1" noResize="1" noEditPoints="1" noAdjustHandles="1" noChangeArrowheads="1" noChangeShapeType="1" noTextEdit="1"/>
          </p:cNvSpPr>
          <p:nvPr/>
        </p:nvSpPr>
        <p:spPr>
          <a:xfrm>
            <a:off x="3635896" y="2564904"/>
            <a:ext cx="1547155" cy="1392176"/>
          </a:xfrm>
          <a:prstGeom prst="rect">
            <a:avLst/>
          </a:prstGeom>
          <a:blipFill>
            <a:blip r:embed="rId4"/>
            <a:stretch>
              <a:fillRect/>
            </a:stretch>
          </a:blipFill>
        </p:spPr>
        <p:txBody>
          <a:bodyPr/>
          <a:lstStyle/>
          <a:p>
            <a:pPr>
              <a:defRPr/>
            </a:pPr>
            <a:r>
              <a:rPr lang="zh-CN" altLang="en-US" b="1">
                <a:noFill/>
                <a:latin typeface="微软雅黑" panose="020B0503020204020204" pitchFamily="34" charset="-122"/>
                <a:ea typeface="微软雅黑" panose="020B0503020204020204" pitchFamily="34" charset="-122"/>
              </a:rPr>
              <a:t> </a:t>
            </a:r>
          </a:p>
        </p:txBody>
      </p:sp>
      <p:sp>
        <p:nvSpPr>
          <p:cNvPr id="7" name="文本框 6"/>
          <p:cNvSpPr txBox="1">
            <a:spLocks noRot="1" noChangeAspect="1" noMove="1" noResize="1" noEditPoints="1" noAdjustHandles="1" noChangeArrowheads="1" noChangeShapeType="1" noTextEdit="1"/>
          </p:cNvSpPr>
          <p:nvPr/>
        </p:nvSpPr>
        <p:spPr>
          <a:xfrm>
            <a:off x="6526671" y="2571350"/>
            <a:ext cx="816827" cy="1267655"/>
          </a:xfrm>
          <a:prstGeom prst="rect">
            <a:avLst/>
          </a:prstGeom>
          <a:blipFill>
            <a:blip r:embed="rId5"/>
            <a:stretch>
              <a:fillRect/>
            </a:stretch>
          </a:blipFill>
        </p:spPr>
        <p:txBody>
          <a:bodyPr/>
          <a:lstStyle/>
          <a:p>
            <a:pPr>
              <a:defRPr/>
            </a:pPr>
            <a:r>
              <a:rPr lang="zh-CN" altLang="en-US" b="1">
                <a:noFill/>
                <a:latin typeface="微软雅黑" panose="020B0503020204020204" pitchFamily="34" charset="-122"/>
                <a:ea typeface="微软雅黑" panose="020B0503020204020204" pitchFamily="34" charset="-122"/>
              </a:rPr>
              <a:t> </a:t>
            </a:r>
          </a:p>
        </p:txBody>
      </p:sp>
      <p:sp>
        <p:nvSpPr>
          <p:cNvPr id="87046" name="文本框 7"/>
          <p:cNvSpPr txBox="1">
            <a:spLocks noChangeArrowheads="1"/>
          </p:cNvSpPr>
          <p:nvPr/>
        </p:nvSpPr>
        <p:spPr bwMode="auto">
          <a:xfrm>
            <a:off x="1403350" y="4649788"/>
            <a:ext cx="1941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a:latin typeface="微软雅黑" panose="020B0503020204020204" pitchFamily="34" charset="-122"/>
              </a:rPr>
              <a:t>三维体系</a:t>
            </a:r>
          </a:p>
        </p:txBody>
      </p:sp>
      <p:sp>
        <p:nvSpPr>
          <p:cNvPr id="87047" name="文本框 8"/>
          <p:cNvSpPr txBox="1">
            <a:spLocks noChangeArrowheads="1"/>
          </p:cNvSpPr>
          <p:nvPr/>
        </p:nvSpPr>
        <p:spPr bwMode="auto">
          <a:xfrm>
            <a:off x="3852863" y="4649788"/>
            <a:ext cx="1939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a:latin typeface="微软雅黑" panose="020B0503020204020204" pitchFamily="34" charset="-122"/>
              </a:rPr>
              <a:t>二维体系</a:t>
            </a:r>
          </a:p>
        </p:txBody>
      </p:sp>
      <p:sp>
        <p:nvSpPr>
          <p:cNvPr id="87048" name="文本框 9"/>
          <p:cNvSpPr txBox="1">
            <a:spLocks noChangeArrowheads="1"/>
          </p:cNvSpPr>
          <p:nvPr/>
        </p:nvSpPr>
        <p:spPr bwMode="auto">
          <a:xfrm>
            <a:off x="6373813" y="4614863"/>
            <a:ext cx="1939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800">
                <a:latin typeface="微软雅黑" panose="020B0503020204020204" pitchFamily="34" charset="-122"/>
              </a:rPr>
              <a:t>一维体系</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ChangeArrowheads="1"/>
          </p:cNvSpPr>
          <p:nvPr/>
        </p:nvSpPr>
        <p:spPr bwMode="auto">
          <a:xfrm>
            <a:off x="193675" y="954088"/>
            <a:ext cx="8839200"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10000"/>
              </a:lnSpc>
              <a:spcBef>
                <a:spcPct val="0"/>
              </a:spcBef>
              <a:buFontTx/>
              <a:buNone/>
            </a:pPr>
            <a:r>
              <a:rPr lang="en-US" altLang="zh-CN">
                <a:latin typeface="微软雅黑" panose="020B0503020204020204" pitchFamily="34" charset="-122"/>
              </a:rPr>
              <a:t>—— 3n</a:t>
            </a:r>
            <a:r>
              <a:rPr lang="zh-CN" altLang="en-US">
                <a:latin typeface="微软雅黑" panose="020B0503020204020204" pitchFamily="34" charset="-122"/>
              </a:rPr>
              <a:t>－</a:t>
            </a:r>
            <a:r>
              <a:rPr lang="en-US" altLang="zh-CN">
                <a:latin typeface="微软雅黑" panose="020B0503020204020204" pitchFamily="34" charset="-122"/>
              </a:rPr>
              <a:t>3</a:t>
            </a:r>
            <a:r>
              <a:rPr lang="zh-CN" altLang="en-US">
                <a:latin typeface="微软雅黑" panose="020B0503020204020204" pitchFamily="34" charset="-122"/>
              </a:rPr>
              <a:t>支长波极限的格波描述一个原胞中各原子间的相对运动</a:t>
            </a:r>
          </a:p>
          <a:p>
            <a:pPr algn="just">
              <a:lnSpc>
                <a:spcPct val="110000"/>
              </a:lnSpc>
              <a:spcBef>
                <a:spcPct val="0"/>
              </a:spcBef>
              <a:buFontTx/>
              <a:buNone/>
            </a:pPr>
            <a:r>
              <a:rPr lang="en-US" altLang="zh-CN">
                <a:latin typeface="微软雅黑" panose="020B0503020204020204" pitchFamily="34" charset="-122"/>
              </a:rPr>
              <a:t>—— 3n</a:t>
            </a:r>
            <a:r>
              <a:rPr lang="zh-CN" altLang="en-US">
                <a:latin typeface="微软雅黑" panose="020B0503020204020204" pitchFamily="34" charset="-122"/>
              </a:rPr>
              <a:t>－</a:t>
            </a:r>
            <a:r>
              <a:rPr lang="en-US" altLang="zh-CN">
                <a:latin typeface="微软雅黑" panose="020B0503020204020204" pitchFamily="34" charset="-122"/>
              </a:rPr>
              <a:t>3</a:t>
            </a:r>
            <a:r>
              <a:rPr lang="zh-CN" altLang="en-US">
                <a:latin typeface="微软雅黑" panose="020B0503020204020204" pitchFamily="34" charset="-122"/>
              </a:rPr>
              <a:t>支光学波</a:t>
            </a:r>
            <a:endParaRPr lang="zh-CN" altLang="en-US" b="0">
              <a:latin typeface="微软雅黑" panose="020B0503020204020204" pitchFamily="34" charset="-122"/>
            </a:endParaRPr>
          </a:p>
        </p:txBody>
      </p:sp>
      <p:sp>
        <p:nvSpPr>
          <p:cNvPr id="48131" name="Rectangle 8"/>
          <p:cNvSpPr>
            <a:spLocks noChangeArrowheads="1"/>
          </p:cNvSpPr>
          <p:nvPr/>
        </p:nvSpPr>
        <p:spPr bwMode="auto">
          <a:xfrm>
            <a:off x="193675" y="2478088"/>
            <a:ext cx="88392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a:latin typeface="微软雅黑" panose="020B0503020204020204" pitchFamily="34" charset="-122"/>
              </a:rPr>
              <a:t>结论：晶体中一个原胞中有</a:t>
            </a:r>
            <a:r>
              <a:rPr lang="en-US" altLang="zh-CN">
                <a:latin typeface="微软雅黑" panose="020B0503020204020204" pitchFamily="34" charset="-122"/>
              </a:rPr>
              <a:t>n</a:t>
            </a:r>
            <a:r>
              <a:rPr lang="zh-CN" altLang="en-US">
                <a:latin typeface="微软雅黑" panose="020B0503020204020204" pitchFamily="34" charset="-122"/>
              </a:rPr>
              <a:t>个原子组成，有</a:t>
            </a:r>
            <a:r>
              <a:rPr lang="en-US" altLang="zh-CN">
                <a:latin typeface="微软雅黑" panose="020B0503020204020204" pitchFamily="34" charset="-122"/>
              </a:rPr>
              <a:t>3</a:t>
            </a:r>
            <a:r>
              <a:rPr lang="zh-CN" altLang="en-US">
                <a:latin typeface="微软雅黑" panose="020B0503020204020204" pitchFamily="34" charset="-122"/>
              </a:rPr>
              <a:t>支声学波和</a:t>
            </a:r>
            <a:r>
              <a:rPr lang="en-US" altLang="zh-CN">
                <a:latin typeface="微软雅黑" panose="020B0503020204020204" pitchFamily="34" charset="-122"/>
              </a:rPr>
              <a:t>3n</a:t>
            </a:r>
            <a:r>
              <a:rPr lang="zh-CN" altLang="en-US">
                <a:latin typeface="微软雅黑" panose="020B0503020204020204" pitchFamily="34" charset="-122"/>
              </a:rPr>
              <a:t>－</a:t>
            </a:r>
            <a:r>
              <a:rPr lang="en-US" altLang="zh-CN">
                <a:latin typeface="微软雅黑" panose="020B0503020204020204" pitchFamily="34" charset="-122"/>
              </a:rPr>
              <a:t>3</a:t>
            </a:r>
            <a:r>
              <a:rPr lang="zh-CN" altLang="en-US">
                <a:latin typeface="微软雅黑" panose="020B0503020204020204" pitchFamily="34" charset="-122"/>
              </a:rPr>
              <a:t>支光学波</a:t>
            </a:r>
            <a:endParaRPr lang="zh-CN" altLang="en-US" b="0">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8"/>
          <p:cNvSpPr>
            <a:spLocks noChangeArrowheads="1"/>
          </p:cNvSpPr>
          <p:nvPr/>
        </p:nvSpPr>
        <p:spPr bwMode="auto">
          <a:xfrm>
            <a:off x="358775" y="1139825"/>
            <a:ext cx="34925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a:latin typeface="微软雅黑" panose="020B0503020204020204" pitchFamily="34" charset="-122"/>
              </a:rPr>
              <a:t>三维晶格中的波矢</a:t>
            </a:r>
          </a:p>
        </p:txBody>
      </p:sp>
      <p:grpSp>
        <p:nvGrpSpPr>
          <p:cNvPr id="49155" name="Group 17"/>
          <p:cNvGrpSpPr>
            <a:grpSpLocks/>
          </p:cNvGrpSpPr>
          <p:nvPr/>
        </p:nvGrpSpPr>
        <p:grpSpPr bwMode="auto">
          <a:xfrm>
            <a:off x="250825" y="4645025"/>
            <a:ext cx="8548688" cy="2065338"/>
            <a:chOff x="158" y="2583"/>
            <a:chExt cx="5385" cy="1301"/>
          </a:xfrm>
        </p:grpSpPr>
        <p:sp>
          <p:nvSpPr>
            <p:cNvPr id="49163" name="Rectangle 4"/>
            <p:cNvSpPr>
              <a:spLocks noChangeArrowheads="1"/>
            </p:cNvSpPr>
            <p:nvPr/>
          </p:nvSpPr>
          <p:spPr bwMode="auto">
            <a:xfrm>
              <a:off x="158" y="2614"/>
              <a:ext cx="57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kumimoji="1" lang="zh-CN" altLang="en-US">
                  <a:latin typeface="微软雅黑" panose="020B0503020204020204" pitchFamily="34" charset="-122"/>
                </a:rPr>
                <a:t>波矢</a:t>
              </a:r>
            </a:p>
          </p:txBody>
        </p:sp>
        <p:sp>
          <p:nvSpPr>
            <p:cNvPr id="49164" name="Rectangle 6"/>
            <p:cNvSpPr>
              <a:spLocks noChangeArrowheads="1"/>
            </p:cNvSpPr>
            <p:nvPr/>
          </p:nvSpPr>
          <p:spPr bwMode="auto">
            <a:xfrm>
              <a:off x="1824" y="3116"/>
              <a:ext cx="244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a:latin typeface="微软雅黑" panose="020B0503020204020204" pitchFamily="34" charset="-122"/>
                </a:rPr>
                <a:t>—— </a:t>
              </a:r>
              <a:r>
                <a:rPr kumimoji="1" lang="zh-CN" altLang="en-US">
                  <a:latin typeface="微软雅黑" panose="020B0503020204020204" pitchFamily="34" charset="-122"/>
                </a:rPr>
                <a:t>波矢空间的</a:t>
              </a:r>
              <a:r>
                <a:rPr kumimoji="1" lang="en-US" altLang="zh-CN">
                  <a:latin typeface="微软雅黑" panose="020B0503020204020204" pitchFamily="34" charset="-122"/>
                </a:rPr>
                <a:t>3</a:t>
              </a:r>
              <a:r>
                <a:rPr kumimoji="1" lang="zh-CN" altLang="en-US">
                  <a:latin typeface="微软雅黑" panose="020B0503020204020204" pitchFamily="34" charset="-122"/>
                </a:rPr>
                <a:t>个基矢</a:t>
              </a:r>
            </a:p>
          </p:txBody>
        </p:sp>
        <p:sp>
          <p:nvSpPr>
            <p:cNvPr id="49165" name="Rectangle 9"/>
            <p:cNvSpPr>
              <a:spLocks noChangeArrowheads="1"/>
            </p:cNvSpPr>
            <p:nvPr/>
          </p:nvSpPr>
          <p:spPr bwMode="auto">
            <a:xfrm>
              <a:off x="1824" y="3576"/>
              <a:ext cx="182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kumimoji="1" lang="en-US" altLang="zh-CN">
                  <a:latin typeface="微软雅黑" panose="020B0503020204020204" pitchFamily="34" charset="-122"/>
                </a:rPr>
                <a:t>—— </a:t>
              </a:r>
              <a:r>
                <a:rPr kumimoji="1" lang="zh-CN" altLang="en-US">
                  <a:latin typeface="微软雅黑" panose="020B0503020204020204" pitchFamily="34" charset="-122"/>
                </a:rPr>
                <a:t>倒格子基矢</a:t>
              </a:r>
            </a:p>
          </p:txBody>
        </p:sp>
        <p:sp>
          <p:nvSpPr>
            <p:cNvPr id="49166" name="Rectangle 11"/>
            <p:cNvSpPr>
              <a:spLocks noChangeArrowheads="1"/>
            </p:cNvSpPr>
            <p:nvPr/>
          </p:nvSpPr>
          <p:spPr bwMode="auto">
            <a:xfrm>
              <a:off x="4150" y="2583"/>
              <a:ext cx="139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en-US" altLang="zh-CN">
                  <a:latin typeface="微软雅黑" panose="020B0503020204020204" pitchFamily="34" charset="-122"/>
                </a:rPr>
                <a:t>—— 3</a:t>
              </a:r>
              <a:r>
                <a:rPr kumimoji="1" lang="zh-CN" altLang="en-US">
                  <a:latin typeface="微软雅黑" panose="020B0503020204020204" pitchFamily="34" charset="-122"/>
                </a:rPr>
                <a:t>个系数</a:t>
              </a:r>
            </a:p>
          </p:txBody>
        </p:sp>
      </p:grpSp>
      <p:sp>
        <p:nvSpPr>
          <p:cNvPr id="49156" name="Text Box 12"/>
          <p:cNvSpPr txBox="1">
            <a:spLocks noChangeArrowheads="1"/>
          </p:cNvSpPr>
          <p:nvPr/>
        </p:nvSpPr>
        <p:spPr bwMode="auto">
          <a:xfrm>
            <a:off x="468313" y="1741488"/>
            <a:ext cx="752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2400" u="sng">
                <a:latin typeface="微软雅黑" panose="020B0503020204020204" pitchFamily="34" charset="-122"/>
              </a:rPr>
              <a:t>同样受到边界条件的限制</a:t>
            </a:r>
            <a:r>
              <a:rPr lang="en-US" altLang="zh-CN" sz="2400" u="sng">
                <a:latin typeface="微软雅黑" panose="020B0503020204020204" pitchFamily="34" charset="-122"/>
              </a:rPr>
              <a:t>,</a:t>
            </a:r>
            <a:r>
              <a:rPr lang="zh-CN" altLang="en-US" sz="2400" u="sng">
                <a:latin typeface="微软雅黑" panose="020B0503020204020204" pitchFamily="34" charset="-122"/>
              </a:rPr>
              <a:t>只能取某些值而不是任意的</a:t>
            </a:r>
          </a:p>
        </p:txBody>
      </p:sp>
      <p:sp>
        <p:nvSpPr>
          <p:cNvPr id="49157" name="Text Box 13"/>
          <p:cNvSpPr txBox="1">
            <a:spLocks noChangeArrowheads="1"/>
          </p:cNvSpPr>
          <p:nvPr/>
        </p:nvSpPr>
        <p:spPr bwMode="auto">
          <a:xfrm>
            <a:off x="144463" y="2389188"/>
            <a:ext cx="1403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3200">
                <a:latin typeface="微软雅黑" panose="020B0503020204020204" pitchFamily="34" charset="-122"/>
              </a:rPr>
              <a:t>通常</a:t>
            </a:r>
          </a:p>
        </p:txBody>
      </p:sp>
      <p:sp>
        <p:nvSpPr>
          <p:cNvPr id="49158" name="Text Box 14"/>
          <p:cNvSpPr txBox="1">
            <a:spLocks noChangeArrowheads="1"/>
          </p:cNvSpPr>
          <p:nvPr/>
        </p:nvSpPr>
        <p:spPr bwMode="auto">
          <a:xfrm>
            <a:off x="250825" y="3036888"/>
            <a:ext cx="8642350" cy="1225550"/>
          </a:xfrm>
          <a:prstGeom prst="rect">
            <a:avLst/>
          </a:prstGeom>
          <a:noFill/>
          <a:ln w="38100">
            <a:solidFill>
              <a:srgbClr val="FF0000"/>
            </a:solidFill>
            <a:miter lim="800000"/>
            <a:headEnd/>
            <a:tailEnd/>
          </a:ln>
          <a:effectLst>
            <a:prstShdw prst="shdw17" dist="17961" dir="2700000">
              <a:srgbClr val="997A5C"/>
            </a:prstShdw>
          </a:effectLst>
          <a:extLst>
            <a:ext uri="{909E8E84-426E-40DD-AFC4-6F175D3DCCD1}">
              <a14:hiddenFill xmlns:a14="http://schemas.microsoft.com/office/drawing/2010/main">
                <a:solidFill>
                  <a:schemeClr val="accent1"/>
                </a:solidFill>
              </a14:hiddenFill>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2400">
                <a:latin typeface="微软雅黑" panose="020B0503020204020204" pitchFamily="34" charset="-122"/>
              </a:rPr>
              <a:t>引入所谓“</a:t>
            </a:r>
            <a:r>
              <a:rPr lang="en-US" altLang="zh-CN" sz="2400">
                <a:latin typeface="微软雅黑" panose="020B0503020204020204" pitchFamily="34" charset="-122"/>
              </a:rPr>
              <a:t>q</a:t>
            </a:r>
            <a:r>
              <a:rPr lang="zh-CN" altLang="en-US" sz="2400">
                <a:latin typeface="微软雅黑" panose="020B0503020204020204" pitchFamily="34" charset="-122"/>
              </a:rPr>
              <a:t>空间”来表示边界条件所允许的</a:t>
            </a:r>
            <a:r>
              <a:rPr lang="en-US" altLang="zh-CN" sz="2400">
                <a:latin typeface="微软雅黑" panose="020B0503020204020204" pitchFamily="34" charset="-122"/>
              </a:rPr>
              <a:t>q</a:t>
            </a:r>
            <a:r>
              <a:rPr lang="zh-CN" altLang="en-US" sz="2400">
                <a:latin typeface="微软雅黑" panose="020B0503020204020204" pitchFamily="34" charset="-122"/>
              </a:rPr>
              <a:t>值，即把</a:t>
            </a:r>
            <a:r>
              <a:rPr lang="en-US" altLang="zh-CN" sz="2400">
                <a:latin typeface="微软雅黑" panose="020B0503020204020204" pitchFamily="34" charset="-122"/>
              </a:rPr>
              <a:t>q</a:t>
            </a:r>
            <a:r>
              <a:rPr lang="zh-CN" altLang="en-US" sz="2400">
                <a:latin typeface="微软雅黑" panose="020B0503020204020204" pitchFamily="34" charset="-122"/>
              </a:rPr>
              <a:t>看做空间的矢量，而边界条件允许的</a:t>
            </a:r>
            <a:r>
              <a:rPr lang="en-US" altLang="zh-CN" sz="2400">
                <a:latin typeface="微软雅黑" panose="020B0503020204020204" pitchFamily="34" charset="-122"/>
              </a:rPr>
              <a:t>q</a:t>
            </a:r>
            <a:r>
              <a:rPr lang="zh-CN" altLang="en-US" sz="2400">
                <a:latin typeface="微软雅黑" panose="020B0503020204020204" pitchFamily="34" charset="-122"/>
              </a:rPr>
              <a:t>值则表示为这个空间中的点子。“</a:t>
            </a:r>
            <a:r>
              <a:rPr lang="en-US" altLang="zh-CN" sz="2400">
                <a:latin typeface="微软雅黑" panose="020B0503020204020204" pitchFamily="34" charset="-122"/>
              </a:rPr>
              <a:t>q</a:t>
            </a:r>
            <a:r>
              <a:rPr lang="zh-CN" altLang="en-US" sz="2400">
                <a:latin typeface="微软雅黑" panose="020B0503020204020204" pitchFamily="34" charset="-122"/>
              </a:rPr>
              <a:t>空间”是以倒矢量                    为基矢构造的。</a:t>
            </a:r>
          </a:p>
        </p:txBody>
      </p:sp>
      <p:graphicFrame>
        <p:nvGraphicFramePr>
          <p:cNvPr id="49159" name="对象 4"/>
          <p:cNvGraphicFramePr>
            <a:graphicFrameLocks noChangeAspect="1"/>
          </p:cNvGraphicFramePr>
          <p:nvPr/>
        </p:nvGraphicFramePr>
        <p:xfrm>
          <a:off x="3571875" y="3835400"/>
          <a:ext cx="1282700" cy="406400"/>
        </p:xfrm>
        <a:graphic>
          <a:graphicData uri="http://schemas.openxmlformats.org/presentationml/2006/ole">
            <mc:AlternateContent xmlns:mc="http://schemas.openxmlformats.org/markup-compatibility/2006">
              <mc:Choice xmlns:v="urn:schemas-microsoft-com:vml" Requires="v">
                <p:oleObj spid="_x0000_s49199" name="公式" r:id="rId3" imgW="1282700" imgH="406400" progId="Equation.3">
                  <p:embed/>
                </p:oleObj>
              </mc:Choice>
              <mc:Fallback>
                <p:oleObj name="公式" r:id="rId3" imgW="1282700" imgH="406400" progId="Equation.3">
                  <p:embed/>
                  <p:pic>
                    <p:nvPicPr>
                      <p:cNvPr id="0" name="对象 4"/>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71875" y="3835400"/>
                        <a:ext cx="12827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60" name="对象 1"/>
          <p:cNvGraphicFramePr>
            <a:graphicFrameLocks noChangeAspect="1"/>
          </p:cNvGraphicFramePr>
          <p:nvPr/>
        </p:nvGraphicFramePr>
        <p:xfrm>
          <a:off x="1092200" y="4724400"/>
          <a:ext cx="3263900" cy="393700"/>
        </p:xfrm>
        <a:graphic>
          <a:graphicData uri="http://schemas.openxmlformats.org/presentationml/2006/ole">
            <mc:AlternateContent xmlns:mc="http://schemas.openxmlformats.org/markup-compatibility/2006">
              <mc:Choice xmlns:v="urn:schemas-microsoft-com:vml" Requires="v">
                <p:oleObj spid="_x0000_s49200" name="公式" r:id="rId5" imgW="3263900" imgH="393700" progId="Equation.3">
                  <p:embed/>
                </p:oleObj>
              </mc:Choice>
              <mc:Fallback>
                <p:oleObj name="公式" r:id="rId5" imgW="3263900" imgH="393700" progId="Equation.3">
                  <p:embed/>
                  <p:pic>
                    <p:nvPicPr>
                      <p:cNvPr id="0" name="对象 1"/>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092200" y="4724400"/>
                        <a:ext cx="3263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61" name="对象 2"/>
          <p:cNvGraphicFramePr>
            <a:graphicFrameLocks noChangeAspect="1"/>
          </p:cNvGraphicFramePr>
          <p:nvPr/>
        </p:nvGraphicFramePr>
        <p:xfrm>
          <a:off x="5216525" y="4724400"/>
          <a:ext cx="1371600" cy="368300"/>
        </p:xfrm>
        <a:graphic>
          <a:graphicData uri="http://schemas.openxmlformats.org/presentationml/2006/ole">
            <mc:AlternateContent xmlns:mc="http://schemas.openxmlformats.org/markup-compatibility/2006">
              <mc:Choice xmlns:v="urn:schemas-microsoft-com:vml" Requires="v">
                <p:oleObj spid="_x0000_s49201" name="公式" r:id="rId7" imgW="1371600" imgH="368300" progId="Equation.3">
                  <p:embed/>
                </p:oleObj>
              </mc:Choice>
              <mc:Fallback>
                <p:oleObj name="公式" r:id="rId7" imgW="1371600" imgH="368300" progId="Equation.3">
                  <p:embed/>
                  <p:pic>
                    <p:nvPicPr>
                      <p:cNvPr id="0" name="对象 2"/>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216525" y="4724400"/>
                        <a:ext cx="1371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62" name="对象 3"/>
          <p:cNvGraphicFramePr>
            <a:graphicFrameLocks noChangeAspect="1"/>
          </p:cNvGraphicFramePr>
          <p:nvPr/>
        </p:nvGraphicFramePr>
        <p:xfrm>
          <a:off x="1612900" y="5576888"/>
          <a:ext cx="1282700" cy="406400"/>
        </p:xfrm>
        <a:graphic>
          <a:graphicData uri="http://schemas.openxmlformats.org/presentationml/2006/ole">
            <mc:AlternateContent xmlns:mc="http://schemas.openxmlformats.org/markup-compatibility/2006">
              <mc:Choice xmlns:v="urn:schemas-microsoft-com:vml" Requires="v">
                <p:oleObj spid="_x0000_s49202" name="公式" r:id="rId9" imgW="1282700" imgH="406400" progId="Equation.3">
                  <p:embed/>
                </p:oleObj>
              </mc:Choice>
              <mc:Fallback>
                <p:oleObj name="公式" r:id="rId9" imgW="1282700" imgH="406400" progId="Equation.3">
                  <p:embed/>
                  <p:pic>
                    <p:nvPicPr>
                      <p:cNvPr id="0" name="对象 3"/>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612900" y="5576888"/>
                        <a:ext cx="12827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p:cNvGraphicFramePr>
            <a:graphicFrameLocks noChangeAspect="1"/>
          </p:cNvGraphicFramePr>
          <p:nvPr/>
        </p:nvGraphicFramePr>
        <p:xfrm>
          <a:off x="873125" y="1755775"/>
          <a:ext cx="7696200" cy="3790950"/>
        </p:xfrm>
        <a:graphic>
          <a:graphicData uri="http://schemas.openxmlformats.org/presentationml/2006/ole">
            <mc:AlternateContent xmlns:mc="http://schemas.openxmlformats.org/markup-compatibility/2006">
              <mc:Choice xmlns:v="urn:schemas-microsoft-com:vml" Requires="v">
                <p:oleObj spid="_x0000_s50197" name="Equation" r:id="rId3" imgW="2946400" imgH="1422400" progId="Equation.3">
                  <p:embed/>
                </p:oleObj>
              </mc:Choice>
              <mc:Fallback>
                <p:oleObj name="Equation" r:id="rId3" imgW="2946400" imgH="1422400" progId="Equation.3">
                  <p:embed/>
                  <p:pic>
                    <p:nvPicPr>
                      <p:cNvPr id="0" name="Object 2"/>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73125" y="1755775"/>
                        <a:ext cx="769620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79" name="Rectangle 6"/>
          <p:cNvSpPr>
            <a:spLocks noChangeArrowheads="1"/>
          </p:cNvSpPr>
          <p:nvPr/>
        </p:nvSpPr>
        <p:spPr bwMode="auto">
          <a:xfrm>
            <a:off x="263525" y="917575"/>
            <a:ext cx="38338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采用波恩－卡曼边界条件</a:t>
            </a:r>
          </a:p>
        </p:txBody>
      </p:sp>
      <p:graphicFrame>
        <p:nvGraphicFramePr>
          <p:cNvPr id="50180" name="Object 7"/>
          <p:cNvGraphicFramePr>
            <a:graphicFrameLocks noChangeAspect="1"/>
          </p:cNvGraphicFramePr>
          <p:nvPr/>
        </p:nvGraphicFramePr>
        <p:xfrm>
          <a:off x="873125" y="5946775"/>
          <a:ext cx="8020050" cy="577850"/>
        </p:xfrm>
        <a:graphic>
          <a:graphicData uri="http://schemas.openxmlformats.org/presentationml/2006/ole">
            <mc:AlternateContent xmlns:mc="http://schemas.openxmlformats.org/markup-compatibility/2006">
              <mc:Choice xmlns:v="urn:schemas-microsoft-com:vml" Requires="v">
                <p:oleObj spid="_x0000_s50198" name="Equation" r:id="rId5" imgW="3162300" imgH="228600" progId="Equation.DSMT4">
                  <p:embed/>
                </p:oleObj>
              </mc:Choice>
              <mc:Fallback>
                <p:oleObj name="Equation" r:id="rId5" imgW="3162300" imgH="228600" progId="Equation.DSMT4">
                  <p:embed/>
                  <p:pic>
                    <p:nvPicPr>
                      <p:cNvPr id="0" name="Object 7"/>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73125" y="5946775"/>
                        <a:ext cx="80200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2"/>
          <p:cNvGraphicFramePr>
            <a:graphicFrameLocks noChangeAspect="1"/>
          </p:cNvGraphicFramePr>
          <p:nvPr/>
        </p:nvGraphicFramePr>
        <p:xfrm>
          <a:off x="4724400" y="1138238"/>
          <a:ext cx="4038600" cy="1103312"/>
        </p:xfrm>
        <a:graphic>
          <a:graphicData uri="http://schemas.openxmlformats.org/presentationml/2006/ole">
            <mc:AlternateContent xmlns:mc="http://schemas.openxmlformats.org/markup-compatibility/2006">
              <mc:Choice xmlns:v="urn:schemas-microsoft-com:vml" Requires="v">
                <p:oleObj spid="_x0000_s51269" r:id="rId3" imgW="1539106" imgH="388756" progId="Equation.3">
                  <p:embed/>
                </p:oleObj>
              </mc:Choice>
              <mc:Fallback>
                <p:oleObj r:id="rId3" imgW="1539106" imgH="388756" progId="Equation.3">
                  <p:embed/>
                  <p:pic>
                    <p:nvPicPr>
                      <p:cNvPr id="0" name="Object 2"/>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724400" y="1138238"/>
                        <a:ext cx="4038600"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3" name="Rectangle 6"/>
          <p:cNvSpPr>
            <a:spLocks noChangeArrowheads="1"/>
          </p:cNvSpPr>
          <p:nvPr/>
        </p:nvSpPr>
        <p:spPr bwMode="auto">
          <a:xfrm>
            <a:off x="4648200" y="715963"/>
            <a:ext cx="847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波矢</a:t>
            </a:r>
          </a:p>
        </p:txBody>
      </p:sp>
      <p:sp>
        <p:nvSpPr>
          <p:cNvPr id="51204" name="Rectangle 7"/>
          <p:cNvSpPr>
            <a:spLocks noChangeArrowheads="1"/>
          </p:cNvSpPr>
          <p:nvPr/>
        </p:nvSpPr>
        <p:spPr bwMode="auto">
          <a:xfrm>
            <a:off x="4673600" y="2468563"/>
            <a:ext cx="4165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波矢空间一个点占据的体积</a:t>
            </a:r>
          </a:p>
        </p:txBody>
      </p:sp>
      <p:graphicFrame>
        <p:nvGraphicFramePr>
          <p:cNvPr id="51205" name="Object 8"/>
          <p:cNvGraphicFramePr>
            <a:graphicFrameLocks noChangeAspect="1"/>
          </p:cNvGraphicFramePr>
          <p:nvPr/>
        </p:nvGraphicFramePr>
        <p:xfrm>
          <a:off x="4724400" y="3325813"/>
          <a:ext cx="3133725" cy="1123950"/>
        </p:xfrm>
        <a:graphic>
          <a:graphicData uri="http://schemas.openxmlformats.org/presentationml/2006/ole">
            <mc:AlternateContent xmlns:mc="http://schemas.openxmlformats.org/markup-compatibility/2006">
              <mc:Choice xmlns:v="urn:schemas-microsoft-com:vml" Requires="v">
                <p:oleObj spid="_x0000_s51270" name="Equation" r:id="rId5" imgW="1270000" imgH="457200" progId="Equation.DSMT4">
                  <p:embed/>
                </p:oleObj>
              </mc:Choice>
              <mc:Fallback>
                <p:oleObj name="Equation" r:id="rId5" imgW="1270000" imgH="457200" progId="Equation.DSMT4">
                  <p:embed/>
                  <p:pic>
                    <p:nvPicPr>
                      <p:cNvPr id="0" name="Object 8"/>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724400" y="3325813"/>
                        <a:ext cx="31337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06" name="Object 9"/>
          <p:cNvGraphicFramePr>
            <a:graphicFrameLocks noChangeAspect="1"/>
          </p:cNvGraphicFramePr>
          <p:nvPr/>
        </p:nvGraphicFramePr>
        <p:xfrm>
          <a:off x="7772400" y="3381375"/>
          <a:ext cx="1001713" cy="977900"/>
        </p:xfrm>
        <a:graphic>
          <a:graphicData uri="http://schemas.openxmlformats.org/presentationml/2006/ole">
            <mc:AlternateContent xmlns:mc="http://schemas.openxmlformats.org/markup-compatibility/2006">
              <mc:Choice xmlns:v="urn:schemas-microsoft-com:vml" Requires="v">
                <p:oleObj spid="_x0000_s51271" name="Equation" r:id="rId7" imgW="406048" imgH="393359" progId="Equation.DSMT4">
                  <p:embed/>
                </p:oleObj>
              </mc:Choice>
              <mc:Fallback>
                <p:oleObj name="Equation" r:id="rId7" imgW="406048" imgH="393359" progId="Equation.DSMT4">
                  <p:embed/>
                  <p:pic>
                    <p:nvPicPr>
                      <p:cNvPr id="0" name="Object 9"/>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772400" y="3381375"/>
                        <a:ext cx="100171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7" name="Rectangle 10"/>
          <p:cNvSpPr>
            <a:spLocks noChangeArrowheads="1"/>
          </p:cNvSpPr>
          <p:nvPr/>
        </p:nvSpPr>
        <p:spPr bwMode="auto">
          <a:xfrm>
            <a:off x="3352800" y="4821238"/>
            <a:ext cx="33401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倒格子原胞体积</a:t>
            </a:r>
          </a:p>
        </p:txBody>
      </p:sp>
      <p:graphicFrame>
        <p:nvGraphicFramePr>
          <p:cNvPr id="51208" name="Object 11"/>
          <p:cNvGraphicFramePr>
            <a:graphicFrameLocks noChangeAspect="1"/>
          </p:cNvGraphicFramePr>
          <p:nvPr/>
        </p:nvGraphicFramePr>
        <p:xfrm>
          <a:off x="381000" y="4754563"/>
          <a:ext cx="2667000" cy="601662"/>
        </p:xfrm>
        <a:graphic>
          <a:graphicData uri="http://schemas.openxmlformats.org/presentationml/2006/ole">
            <mc:AlternateContent xmlns:mc="http://schemas.openxmlformats.org/markup-compatibility/2006">
              <mc:Choice xmlns:v="urn:schemas-microsoft-com:vml" Requires="v">
                <p:oleObj spid="_x0000_s51272" r:id="rId9" imgW="1079032" imgH="241195" progId="Equation.3">
                  <p:embed/>
                </p:oleObj>
              </mc:Choice>
              <mc:Fallback>
                <p:oleObj r:id="rId9" imgW="1079032" imgH="241195" progId="Equation.3">
                  <p:embed/>
                  <p:pic>
                    <p:nvPicPr>
                      <p:cNvPr id="0" name="Object 11"/>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1000" y="4754563"/>
                        <a:ext cx="26670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9" name="Rectangle 12"/>
          <p:cNvSpPr>
            <a:spLocks noChangeArrowheads="1"/>
          </p:cNvSpPr>
          <p:nvPr/>
        </p:nvSpPr>
        <p:spPr bwMode="auto">
          <a:xfrm>
            <a:off x="304800" y="5759450"/>
            <a:ext cx="15113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solidFill>
                  <a:srgbClr val="0000CC"/>
                </a:solidFill>
                <a:latin typeface="微软雅黑" panose="020B0503020204020204" pitchFamily="34" charset="-122"/>
              </a:rPr>
              <a:t>状态密度</a:t>
            </a:r>
          </a:p>
        </p:txBody>
      </p:sp>
      <p:graphicFrame>
        <p:nvGraphicFramePr>
          <p:cNvPr id="51210" name="Object 13"/>
          <p:cNvGraphicFramePr>
            <a:graphicFrameLocks noChangeAspect="1"/>
          </p:cNvGraphicFramePr>
          <p:nvPr/>
        </p:nvGraphicFramePr>
        <p:xfrm>
          <a:off x="1816100" y="5516563"/>
          <a:ext cx="2806700" cy="1081087"/>
        </p:xfrm>
        <a:graphic>
          <a:graphicData uri="http://schemas.openxmlformats.org/presentationml/2006/ole">
            <mc:AlternateContent xmlns:mc="http://schemas.openxmlformats.org/markup-compatibility/2006">
              <mc:Choice xmlns:v="urn:schemas-microsoft-com:vml" Requires="v">
                <p:oleObj spid="_x0000_s51273" name="Equation" r:id="rId11" imgW="1082098" imgH="388756" progId="Equation.DSMT4">
                  <p:embed/>
                </p:oleObj>
              </mc:Choice>
              <mc:Fallback>
                <p:oleObj name="Equation" r:id="rId11" imgW="1082098" imgH="388756" progId="Equation.DSMT4">
                  <p:embed/>
                  <p:pic>
                    <p:nvPicPr>
                      <p:cNvPr id="0" name="Object 13"/>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816100" y="5516563"/>
                        <a:ext cx="28067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11" name="Object 15"/>
          <p:cNvGraphicFramePr>
            <a:graphicFrameLocks noChangeAspect="1"/>
          </p:cNvGraphicFramePr>
          <p:nvPr/>
        </p:nvGraphicFramePr>
        <p:xfrm>
          <a:off x="4635500" y="5530850"/>
          <a:ext cx="2617788" cy="1049338"/>
        </p:xfrm>
        <a:graphic>
          <a:graphicData uri="http://schemas.openxmlformats.org/presentationml/2006/ole">
            <mc:AlternateContent xmlns:mc="http://schemas.openxmlformats.org/markup-compatibility/2006">
              <mc:Choice xmlns:v="urn:schemas-microsoft-com:vml" Requires="v">
                <p:oleObj spid="_x0000_s51274" name="Equation" r:id="rId13" imgW="1005725" imgH="365726" progId="Equation.DSMT4">
                  <p:embed/>
                </p:oleObj>
              </mc:Choice>
              <mc:Fallback>
                <p:oleObj name="Equation" r:id="rId13" imgW="1005725" imgH="365726" progId="Equation.DSMT4">
                  <p:embed/>
                  <p:pic>
                    <p:nvPicPr>
                      <p:cNvPr id="0" name="Object 15"/>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635500" y="5530850"/>
                        <a:ext cx="2617788"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12" name="对象 3"/>
          <p:cNvGraphicFramePr>
            <a:graphicFrameLocks noChangeAspect="1"/>
          </p:cNvGraphicFramePr>
          <p:nvPr/>
        </p:nvGraphicFramePr>
        <p:xfrm>
          <a:off x="304800" y="1597025"/>
          <a:ext cx="3860800" cy="2720975"/>
        </p:xfrm>
        <a:graphic>
          <a:graphicData uri="http://schemas.openxmlformats.org/presentationml/2006/ole">
            <mc:AlternateContent xmlns:mc="http://schemas.openxmlformats.org/markup-compatibility/2006">
              <mc:Choice xmlns:v="urn:schemas-microsoft-com:vml" Requires="v">
                <p:oleObj spid="_x0000_s51275" name="公式" r:id="rId15" imgW="1854200" imgH="1308100" progId="Equation.3">
                  <p:embed/>
                </p:oleObj>
              </mc:Choice>
              <mc:Fallback>
                <p:oleObj name="公式" r:id="rId15" imgW="1854200" imgH="1308100" progId="Equation.3">
                  <p:embed/>
                  <p:pic>
                    <p:nvPicPr>
                      <p:cNvPr id="0" name="对象 3"/>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04800" y="1597025"/>
                        <a:ext cx="3860800" cy="2720975"/>
                      </a:xfrm>
                      <a:prstGeom prst="rect">
                        <a:avLst/>
                      </a:prstGeom>
                      <a:noFill/>
                      <a:ln w="28575">
                        <a:solidFill>
                          <a:srgbClr val="00206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9"/>
          <p:cNvSpPr>
            <a:spLocks noChangeArrowheads="1"/>
          </p:cNvSpPr>
          <p:nvPr/>
        </p:nvSpPr>
        <p:spPr bwMode="auto">
          <a:xfrm>
            <a:off x="215900" y="685800"/>
            <a:ext cx="31591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nSpc>
                <a:spcPct val="130000"/>
              </a:lnSpc>
              <a:spcBef>
                <a:spcPct val="0"/>
              </a:spcBef>
              <a:buFontTx/>
              <a:buNone/>
            </a:pPr>
            <a:r>
              <a:rPr lang="zh-CN" altLang="en-US">
                <a:latin typeface="微软雅黑" panose="020B0503020204020204" pitchFamily="34" charset="-122"/>
              </a:rPr>
              <a:t>波矢的取值</a:t>
            </a:r>
            <a:r>
              <a:rPr lang="en-US" altLang="zh-CN">
                <a:latin typeface="微软雅黑" panose="020B0503020204020204" pitchFamily="34" charset="-122"/>
              </a:rPr>
              <a:t>_ h</a:t>
            </a:r>
            <a:r>
              <a:rPr lang="en-US" altLang="zh-CN" baseline="-25000">
                <a:latin typeface="微软雅黑" panose="020B0503020204020204" pitchFamily="34" charset="-122"/>
              </a:rPr>
              <a:t>1</a:t>
            </a:r>
            <a:r>
              <a:rPr lang="en-US" altLang="zh-CN">
                <a:latin typeface="微软雅黑" panose="020B0503020204020204" pitchFamily="34" charset="-122"/>
              </a:rPr>
              <a:t>h</a:t>
            </a:r>
            <a:r>
              <a:rPr lang="en-US" altLang="zh-CN" baseline="-25000">
                <a:latin typeface="微软雅黑" panose="020B0503020204020204" pitchFamily="34" charset="-122"/>
              </a:rPr>
              <a:t>2</a:t>
            </a:r>
            <a:r>
              <a:rPr lang="en-US" altLang="zh-CN">
                <a:latin typeface="微软雅黑" panose="020B0503020204020204" pitchFamily="34" charset="-122"/>
              </a:rPr>
              <a:t>h</a:t>
            </a:r>
            <a:r>
              <a:rPr lang="en-US" altLang="zh-CN" baseline="-25000">
                <a:latin typeface="微软雅黑" panose="020B0503020204020204" pitchFamily="34" charset="-122"/>
              </a:rPr>
              <a:t>3</a:t>
            </a:r>
          </a:p>
        </p:txBody>
      </p:sp>
      <p:sp>
        <p:nvSpPr>
          <p:cNvPr id="52227" name="Rectangle 10"/>
          <p:cNvSpPr>
            <a:spLocks noChangeArrowheads="1"/>
          </p:cNvSpPr>
          <p:nvPr/>
        </p:nvSpPr>
        <p:spPr bwMode="auto">
          <a:xfrm>
            <a:off x="179388" y="1419225"/>
            <a:ext cx="90281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原子振动波函数</a:t>
            </a:r>
          </a:p>
        </p:txBody>
      </p:sp>
      <p:graphicFrame>
        <p:nvGraphicFramePr>
          <p:cNvPr id="52228" name="Object 11"/>
          <p:cNvGraphicFramePr>
            <a:graphicFrameLocks noChangeAspect="1"/>
          </p:cNvGraphicFramePr>
          <p:nvPr/>
        </p:nvGraphicFramePr>
        <p:xfrm>
          <a:off x="3532188" y="2486025"/>
          <a:ext cx="1235075" cy="615950"/>
        </p:xfrm>
        <a:graphic>
          <a:graphicData uri="http://schemas.openxmlformats.org/presentationml/2006/ole">
            <mc:AlternateContent xmlns:mc="http://schemas.openxmlformats.org/markup-compatibility/2006">
              <mc:Choice xmlns:v="urn:schemas-microsoft-com:vml" Requires="v">
                <p:oleObj spid="_x0000_s52285" name="Equation" r:id="rId3" imgW="431613" imgH="215806" progId="Equation.3">
                  <p:embed/>
                </p:oleObj>
              </mc:Choice>
              <mc:Fallback>
                <p:oleObj name="Equation" r:id="rId3" imgW="431613" imgH="215806" progId="Equation.3">
                  <p:embed/>
                  <p:pic>
                    <p:nvPicPr>
                      <p:cNvPr id="0" name="Object 11"/>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32188" y="2486025"/>
                        <a:ext cx="12350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29" name="Rectangle 12"/>
          <p:cNvSpPr>
            <a:spLocks noChangeArrowheads="1"/>
          </p:cNvSpPr>
          <p:nvPr/>
        </p:nvSpPr>
        <p:spPr bwMode="auto">
          <a:xfrm>
            <a:off x="179388" y="3335338"/>
            <a:ext cx="31702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a:latin typeface="微软雅黑" panose="020B0503020204020204" pitchFamily="34" charset="-122"/>
              </a:rPr>
              <a:t>波矢改变一个倒格矢</a:t>
            </a:r>
          </a:p>
        </p:txBody>
      </p:sp>
      <p:graphicFrame>
        <p:nvGraphicFramePr>
          <p:cNvPr id="52230" name="Object 13"/>
          <p:cNvGraphicFramePr>
            <a:graphicFrameLocks noChangeAspect="1"/>
          </p:cNvGraphicFramePr>
          <p:nvPr/>
        </p:nvGraphicFramePr>
        <p:xfrm>
          <a:off x="3455988" y="3324225"/>
          <a:ext cx="3352800" cy="584200"/>
        </p:xfrm>
        <a:graphic>
          <a:graphicData uri="http://schemas.openxmlformats.org/presentationml/2006/ole">
            <mc:AlternateContent xmlns:mc="http://schemas.openxmlformats.org/markup-compatibility/2006">
              <mc:Choice xmlns:v="urn:schemas-microsoft-com:vml" Requires="v">
                <p:oleObj spid="_x0000_s52286" r:id="rId5" imgW="1397000" imgH="241300" progId="Equation.3">
                  <p:embed/>
                </p:oleObj>
              </mc:Choice>
              <mc:Fallback>
                <p:oleObj r:id="rId5" imgW="1397000" imgH="241300" progId="Equation.3">
                  <p:embed/>
                  <p:pic>
                    <p:nvPicPr>
                      <p:cNvPr id="0" name="Object 13"/>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455988" y="3324225"/>
                        <a:ext cx="3352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1" name="Object 15"/>
          <p:cNvGraphicFramePr>
            <a:graphicFrameLocks noChangeAspect="1"/>
          </p:cNvGraphicFramePr>
          <p:nvPr/>
        </p:nvGraphicFramePr>
        <p:xfrm>
          <a:off x="1017588" y="4238625"/>
          <a:ext cx="1804987" cy="606425"/>
        </p:xfrm>
        <a:graphic>
          <a:graphicData uri="http://schemas.openxmlformats.org/presentationml/2006/ole">
            <mc:AlternateContent xmlns:mc="http://schemas.openxmlformats.org/markup-compatibility/2006">
              <mc:Choice xmlns:v="urn:schemas-microsoft-com:vml" Requires="v">
                <p:oleObj spid="_x0000_s52287" name="Equation" r:id="rId7" imgW="723586" imgH="241195" progId="Equation.DSMT4">
                  <p:embed/>
                </p:oleObj>
              </mc:Choice>
              <mc:Fallback>
                <p:oleObj name="Equation" r:id="rId7" imgW="723586" imgH="241195" progId="Equation.DSMT4">
                  <p:embed/>
                  <p:pic>
                    <p:nvPicPr>
                      <p:cNvPr id="0" name="Object 15"/>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017588" y="4238625"/>
                        <a:ext cx="180498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2" name="Object 16"/>
          <p:cNvGraphicFramePr>
            <a:graphicFrameLocks noChangeAspect="1"/>
          </p:cNvGraphicFramePr>
          <p:nvPr/>
        </p:nvGraphicFramePr>
        <p:xfrm>
          <a:off x="3490913" y="5229225"/>
          <a:ext cx="3317875" cy="577850"/>
        </p:xfrm>
        <a:graphic>
          <a:graphicData uri="http://schemas.openxmlformats.org/presentationml/2006/ole">
            <mc:AlternateContent xmlns:mc="http://schemas.openxmlformats.org/markup-compatibility/2006">
              <mc:Choice xmlns:v="urn:schemas-microsoft-com:vml" Requires="v">
                <p:oleObj spid="_x0000_s52288" name="Equation" r:id="rId9" imgW="1231366" imgH="215806" progId="Equation.3">
                  <p:embed/>
                </p:oleObj>
              </mc:Choice>
              <mc:Fallback>
                <p:oleObj name="Equation" r:id="rId9" imgW="1231366" imgH="215806" progId="Equation.3">
                  <p:embed/>
                  <p:pic>
                    <p:nvPicPr>
                      <p:cNvPr id="0" name="Object 16"/>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490913" y="5229225"/>
                        <a:ext cx="331787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3" name="Object 18"/>
          <p:cNvGraphicFramePr>
            <a:graphicFrameLocks noChangeAspect="1"/>
          </p:cNvGraphicFramePr>
          <p:nvPr/>
        </p:nvGraphicFramePr>
        <p:xfrm>
          <a:off x="3455988" y="4238625"/>
          <a:ext cx="4716462" cy="603250"/>
        </p:xfrm>
        <a:graphic>
          <a:graphicData uri="http://schemas.openxmlformats.org/presentationml/2006/ole">
            <mc:AlternateContent xmlns:mc="http://schemas.openxmlformats.org/markup-compatibility/2006">
              <mc:Choice xmlns:v="urn:schemas-microsoft-com:vml" Requires="v">
                <p:oleObj spid="_x0000_s52289" name="Equation" r:id="rId11" imgW="1905000" imgH="241300" progId="Equation.DSMT4">
                  <p:embed/>
                </p:oleObj>
              </mc:Choice>
              <mc:Fallback>
                <p:oleObj name="Equation" r:id="rId11" imgW="1905000" imgH="241300" progId="Equation.DSMT4">
                  <p:embed/>
                  <p:pic>
                    <p:nvPicPr>
                      <p:cNvPr id="0" name="Object 18"/>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455988" y="4238625"/>
                        <a:ext cx="4716462"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4" name="Object 19"/>
          <p:cNvGraphicFramePr>
            <a:graphicFrameLocks noChangeAspect="1"/>
          </p:cNvGraphicFramePr>
          <p:nvPr/>
        </p:nvGraphicFramePr>
        <p:xfrm>
          <a:off x="3524250" y="1050925"/>
          <a:ext cx="3360738" cy="1206500"/>
        </p:xfrm>
        <a:graphic>
          <a:graphicData uri="http://schemas.openxmlformats.org/presentationml/2006/ole">
            <mc:AlternateContent xmlns:mc="http://schemas.openxmlformats.org/markup-compatibility/2006">
              <mc:Choice xmlns:v="urn:schemas-microsoft-com:vml" Requires="v">
                <p:oleObj spid="_x0000_s52290" name="Equation" r:id="rId13" imgW="1270000" imgH="457200" progId="Equation.3">
                  <p:embed/>
                </p:oleObj>
              </mc:Choice>
              <mc:Fallback>
                <p:oleObj name="Equation" r:id="rId13" imgW="1270000" imgH="457200" progId="Equation.3">
                  <p:embed/>
                  <p:pic>
                    <p:nvPicPr>
                      <p:cNvPr id="0" name="Object 19"/>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24250" y="1050925"/>
                        <a:ext cx="336073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5" name="Rectangle 20"/>
          <p:cNvSpPr>
            <a:spLocks noChangeArrowheads="1"/>
          </p:cNvSpPr>
          <p:nvPr/>
        </p:nvSpPr>
        <p:spPr bwMode="auto">
          <a:xfrm>
            <a:off x="4751388" y="2562225"/>
            <a:ext cx="4343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不同原胞之间位相联系</a:t>
            </a:r>
          </a:p>
        </p:txBody>
      </p:sp>
      <p:sp>
        <p:nvSpPr>
          <p:cNvPr id="52236" name="Rectangle 22"/>
          <p:cNvSpPr>
            <a:spLocks noChangeArrowheads="1"/>
          </p:cNvSpPr>
          <p:nvPr/>
        </p:nvSpPr>
        <p:spPr bwMode="auto">
          <a:xfrm>
            <a:off x="4903788" y="6035675"/>
            <a:ext cx="36734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原子振动状态一样</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
          <p:cNvSpPr>
            <a:spLocks noChangeArrowheads="1"/>
          </p:cNvSpPr>
          <p:nvPr/>
        </p:nvSpPr>
        <p:spPr bwMode="auto">
          <a:xfrm>
            <a:off x="152400" y="919163"/>
            <a:ext cx="50133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k</a:t>
            </a:r>
            <a:r>
              <a:rPr lang="zh-CN" altLang="en-US">
                <a:latin typeface="微软雅黑" panose="020B0503020204020204" pitchFamily="34" charset="-122"/>
              </a:rPr>
              <a:t>的取值限制在一个倒格子原胞中</a:t>
            </a:r>
          </a:p>
        </p:txBody>
      </p:sp>
      <p:sp>
        <p:nvSpPr>
          <p:cNvPr id="53251" name="Rectangle 11"/>
          <p:cNvSpPr>
            <a:spLocks noChangeArrowheads="1"/>
          </p:cNvSpPr>
          <p:nvPr/>
        </p:nvSpPr>
        <p:spPr bwMode="auto">
          <a:xfrm>
            <a:off x="5486400" y="915988"/>
            <a:ext cx="31051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第一布里渊区</a:t>
            </a:r>
          </a:p>
        </p:txBody>
      </p:sp>
      <p:graphicFrame>
        <p:nvGraphicFramePr>
          <p:cNvPr id="53252" name="Object 12"/>
          <p:cNvGraphicFramePr>
            <a:graphicFrameLocks noChangeAspect="1"/>
          </p:cNvGraphicFramePr>
          <p:nvPr/>
        </p:nvGraphicFramePr>
        <p:xfrm>
          <a:off x="328613" y="1633538"/>
          <a:ext cx="2043112" cy="922337"/>
        </p:xfrm>
        <a:graphic>
          <a:graphicData uri="http://schemas.openxmlformats.org/presentationml/2006/ole">
            <mc:AlternateContent xmlns:mc="http://schemas.openxmlformats.org/markup-compatibility/2006">
              <mc:Choice xmlns:v="urn:schemas-microsoft-com:vml" Requires="v">
                <p:oleObj spid="_x0000_s53334" name="Equation" r:id="rId3" imgW="875920" imgH="393529" progId="Equation.3">
                  <p:embed/>
                </p:oleObj>
              </mc:Choice>
              <mc:Fallback>
                <p:oleObj name="Equation" r:id="rId3" imgW="875920" imgH="393529" progId="Equation.3">
                  <p:embed/>
                  <p:pic>
                    <p:nvPicPr>
                      <p:cNvPr id="0" name="Object 12"/>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8613" y="1633538"/>
                        <a:ext cx="204311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3" name="Object 13"/>
          <p:cNvGraphicFramePr>
            <a:graphicFrameLocks noChangeAspect="1"/>
          </p:cNvGraphicFramePr>
          <p:nvPr/>
        </p:nvGraphicFramePr>
        <p:xfrm>
          <a:off x="306388" y="2852738"/>
          <a:ext cx="2132012" cy="922337"/>
        </p:xfrm>
        <a:graphic>
          <a:graphicData uri="http://schemas.openxmlformats.org/presentationml/2006/ole">
            <mc:AlternateContent xmlns:mc="http://schemas.openxmlformats.org/markup-compatibility/2006">
              <mc:Choice xmlns:v="urn:schemas-microsoft-com:vml" Requires="v">
                <p:oleObj spid="_x0000_s53335" name="Equation" r:id="rId5" imgW="914400" imgH="393700" progId="Equation.DSMT4">
                  <p:embed/>
                </p:oleObj>
              </mc:Choice>
              <mc:Fallback>
                <p:oleObj name="Equation" r:id="rId5" imgW="914400" imgH="393700" progId="Equation.DSMT4">
                  <p:embed/>
                  <p:pic>
                    <p:nvPicPr>
                      <p:cNvPr id="0" name="Object 13"/>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06388" y="2852738"/>
                        <a:ext cx="213201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4" name="Object 14"/>
          <p:cNvGraphicFramePr>
            <a:graphicFrameLocks noChangeAspect="1"/>
          </p:cNvGraphicFramePr>
          <p:nvPr/>
        </p:nvGraphicFramePr>
        <p:xfrm>
          <a:off x="311150" y="4071938"/>
          <a:ext cx="2058988" cy="922337"/>
        </p:xfrm>
        <a:graphic>
          <a:graphicData uri="http://schemas.openxmlformats.org/presentationml/2006/ole">
            <mc:AlternateContent xmlns:mc="http://schemas.openxmlformats.org/markup-compatibility/2006">
              <mc:Choice xmlns:v="urn:schemas-microsoft-com:vml" Requires="v">
                <p:oleObj spid="_x0000_s53336" name="Equation" r:id="rId7" imgW="888614" imgH="393529" progId="Equation.3">
                  <p:embed/>
                </p:oleObj>
              </mc:Choice>
              <mc:Fallback>
                <p:oleObj name="Equation" r:id="rId7" imgW="888614" imgH="393529" progId="Equation.3">
                  <p:embed/>
                  <p:pic>
                    <p:nvPicPr>
                      <p:cNvPr id="0" name="Object 14"/>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11150" y="4071938"/>
                        <a:ext cx="205898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5" name="Object 15"/>
          <p:cNvGraphicFramePr>
            <a:graphicFrameLocks noChangeAspect="1"/>
          </p:cNvGraphicFramePr>
          <p:nvPr/>
        </p:nvGraphicFramePr>
        <p:xfrm>
          <a:off x="357188" y="5391150"/>
          <a:ext cx="3886200" cy="1062038"/>
        </p:xfrm>
        <a:graphic>
          <a:graphicData uri="http://schemas.openxmlformats.org/presentationml/2006/ole">
            <mc:AlternateContent xmlns:mc="http://schemas.openxmlformats.org/markup-compatibility/2006">
              <mc:Choice xmlns:v="urn:schemas-microsoft-com:vml" Requires="v">
                <p:oleObj spid="_x0000_s53337" r:id="rId9" imgW="1587500" imgH="431800" progId="Equation.3">
                  <p:embed/>
                </p:oleObj>
              </mc:Choice>
              <mc:Fallback>
                <p:oleObj r:id="rId9" imgW="1587500" imgH="431800" progId="Equation.3">
                  <p:embed/>
                  <p:pic>
                    <p:nvPicPr>
                      <p:cNvPr id="0" name="Object 15"/>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7188" y="5391150"/>
                        <a:ext cx="38862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6" name="Object 16"/>
          <p:cNvGraphicFramePr>
            <a:graphicFrameLocks noChangeAspect="1"/>
          </p:cNvGraphicFramePr>
          <p:nvPr/>
        </p:nvGraphicFramePr>
        <p:xfrm>
          <a:off x="5610225" y="1644650"/>
          <a:ext cx="2220913" cy="922338"/>
        </p:xfrm>
        <a:graphic>
          <a:graphicData uri="http://schemas.openxmlformats.org/presentationml/2006/ole">
            <mc:AlternateContent xmlns:mc="http://schemas.openxmlformats.org/markup-compatibility/2006">
              <mc:Choice xmlns:v="urn:schemas-microsoft-com:vml" Requires="v">
                <p:oleObj spid="_x0000_s53338" name="Equation" r:id="rId11" imgW="952087" imgH="393529" progId="Equation.DSMT4">
                  <p:embed/>
                </p:oleObj>
              </mc:Choice>
              <mc:Fallback>
                <p:oleObj name="Equation" r:id="rId11" imgW="952087" imgH="393529" progId="Equation.DSMT4">
                  <p:embed/>
                  <p:pic>
                    <p:nvPicPr>
                      <p:cNvPr id="0" name="Object 16"/>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610225" y="1644650"/>
                        <a:ext cx="222091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7" name="Object 17"/>
          <p:cNvGraphicFramePr>
            <a:graphicFrameLocks noChangeAspect="1"/>
          </p:cNvGraphicFramePr>
          <p:nvPr/>
        </p:nvGraphicFramePr>
        <p:xfrm>
          <a:off x="5573713" y="2852738"/>
          <a:ext cx="2338387" cy="922337"/>
        </p:xfrm>
        <a:graphic>
          <a:graphicData uri="http://schemas.openxmlformats.org/presentationml/2006/ole">
            <mc:AlternateContent xmlns:mc="http://schemas.openxmlformats.org/markup-compatibility/2006">
              <mc:Choice xmlns:v="urn:schemas-microsoft-com:vml" Requires="v">
                <p:oleObj spid="_x0000_s53339" name="Equation" r:id="rId13" imgW="1002865" imgH="393529" progId="Equation.DSMT4">
                  <p:embed/>
                </p:oleObj>
              </mc:Choice>
              <mc:Fallback>
                <p:oleObj name="Equation" r:id="rId13" imgW="1002865" imgH="393529" progId="Equation.DSMT4">
                  <p:embed/>
                  <p:pic>
                    <p:nvPicPr>
                      <p:cNvPr id="0" name="Object 17"/>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573713" y="2852738"/>
                        <a:ext cx="233838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58" name="Object 18"/>
          <p:cNvGraphicFramePr>
            <a:graphicFrameLocks noChangeAspect="1"/>
          </p:cNvGraphicFramePr>
          <p:nvPr/>
        </p:nvGraphicFramePr>
        <p:xfrm>
          <a:off x="5562600" y="4071938"/>
          <a:ext cx="2293938" cy="922337"/>
        </p:xfrm>
        <a:graphic>
          <a:graphicData uri="http://schemas.openxmlformats.org/presentationml/2006/ole">
            <mc:AlternateContent xmlns:mc="http://schemas.openxmlformats.org/markup-compatibility/2006">
              <mc:Choice xmlns:v="urn:schemas-microsoft-com:vml" Requires="v">
                <p:oleObj spid="_x0000_s53340" name="Equation" r:id="rId15" imgW="990170" imgH="393529" progId="Equation.3">
                  <p:embed/>
                </p:oleObj>
              </mc:Choice>
              <mc:Fallback>
                <p:oleObj name="Equation" r:id="rId15" imgW="990170" imgH="393529" progId="Equation.3">
                  <p:embed/>
                  <p:pic>
                    <p:nvPicPr>
                      <p:cNvPr id="0" name="Object 18"/>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562600" y="4071938"/>
                        <a:ext cx="22939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9" name="Rectangle 20"/>
          <p:cNvSpPr>
            <a:spLocks noChangeArrowheads="1"/>
          </p:cNvSpPr>
          <p:nvPr/>
        </p:nvSpPr>
        <p:spPr bwMode="auto">
          <a:xfrm>
            <a:off x="4624388" y="5595938"/>
            <a:ext cx="449103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a:latin typeface="微软雅黑" panose="020B0503020204020204" pitchFamily="34" charset="-122"/>
              </a:rPr>
              <a:t>——                          </a:t>
            </a:r>
            <a:r>
              <a:rPr lang="zh-CN" altLang="en-US">
                <a:latin typeface="微软雅黑" panose="020B0503020204020204" pitchFamily="34" charset="-122"/>
              </a:rPr>
              <a:t>个取值</a:t>
            </a:r>
          </a:p>
        </p:txBody>
      </p:sp>
      <p:graphicFrame>
        <p:nvGraphicFramePr>
          <p:cNvPr id="53260" name="Object 19"/>
          <p:cNvGraphicFramePr>
            <a:graphicFrameLocks noChangeAspect="1"/>
          </p:cNvGraphicFramePr>
          <p:nvPr/>
        </p:nvGraphicFramePr>
        <p:xfrm>
          <a:off x="5538788" y="5595938"/>
          <a:ext cx="1981200" cy="566737"/>
        </p:xfrm>
        <a:graphic>
          <a:graphicData uri="http://schemas.openxmlformats.org/presentationml/2006/ole">
            <mc:AlternateContent xmlns:mc="http://schemas.openxmlformats.org/markup-compatibility/2006">
              <mc:Choice xmlns:v="urn:schemas-microsoft-com:vml" Requires="v">
                <p:oleObj spid="_x0000_s53341" name="Equation" r:id="rId17" imgW="812447" imgH="228501" progId="Equation.3">
                  <p:embed/>
                </p:oleObj>
              </mc:Choice>
              <mc:Fallback>
                <p:oleObj name="Equation" r:id="rId17" imgW="812447" imgH="228501" progId="Equation.3">
                  <p:embed/>
                  <p:pic>
                    <p:nvPicPr>
                      <p:cNvPr id="0" name="Object 19"/>
                      <p:cNvPicPr>
                        <a:picLocks noChangeAspect="1" noChangeArrowheads="1"/>
                      </p:cNvPicPr>
                      <p:nvPr/>
                    </p:nvPicPr>
                    <p:blipFill>
                      <a:blip r:embed="rId1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538788" y="5595938"/>
                        <a:ext cx="198120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261" name="Object 22"/>
          <p:cNvGraphicFramePr>
            <a:graphicFrameLocks noChangeAspect="1"/>
          </p:cNvGraphicFramePr>
          <p:nvPr/>
        </p:nvGraphicFramePr>
        <p:xfrm>
          <a:off x="3243263" y="1681163"/>
          <a:ext cx="1709737" cy="3305175"/>
        </p:xfrm>
        <a:graphic>
          <a:graphicData uri="http://schemas.openxmlformats.org/presentationml/2006/ole">
            <mc:AlternateContent xmlns:mc="http://schemas.openxmlformats.org/markup-compatibility/2006">
              <mc:Choice xmlns:v="urn:schemas-microsoft-com:vml" Requires="v">
                <p:oleObj spid="_x0000_s53342" name="Equation" r:id="rId19" imgW="685800" imgH="1320800" progId="Equation.DSMT4">
                  <p:embed/>
                </p:oleObj>
              </mc:Choice>
              <mc:Fallback>
                <p:oleObj name="Equation" r:id="rId19" imgW="685800" imgH="1320800" progId="Equation.DSMT4">
                  <p:embed/>
                  <p:pic>
                    <p:nvPicPr>
                      <p:cNvPr id="0" name="Object 22"/>
                      <p:cNvPicPr>
                        <a:picLocks noChangeAspect="1" noChangeArrowheads="1"/>
                      </p:cNvPicPr>
                      <p:nvPr/>
                    </p:nvPicPr>
                    <p:blipFill>
                      <a:blip r:embed="rId2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43263" y="1681163"/>
                        <a:ext cx="1709737"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1_Balloons">
  <a:themeElements>
    <a:clrScheme name="">
      <a:dk1>
        <a:srgbClr val="000000"/>
      </a:dk1>
      <a:lt1>
        <a:srgbClr val="FFFFFF"/>
      </a:lt1>
      <a:dk2>
        <a:srgbClr val="006666"/>
      </a:dk2>
      <a:lt2>
        <a:srgbClr val="FFFFCC"/>
      </a:lt2>
      <a:accent1>
        <a:srgbClr val="EDFAD2"/>
      </a:accent1>
      <a:accent2>
        <a:srgbClr val="EBF7FF"/>
      </a:accent2>
      <a:accent3>
        <a:srgbClr val="FFFFFF"/>
      </a:accent3>
      <a:accent4>
        <a:srgbClr val="000000"/>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lnDef>
    <a:txDef>
      <a:spPr>
        <a:noFill/>
      </a:spPr>
      <a:bodyPr wrap="none" rtlCol="0">
        <a:spAutoFit/>
      </a:bodyPr>
      <a:lstStyle>
        <a:defPPr>
          <a:defRPr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defPPr>
      </a:lstStyle>
    </a:tx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alloons">
  <a:themeElements>
    <a:clrScheme name="">
      <a:dk1>
        <a:srgbClr val="000000"/>
      </a:dk1>
      <a:lt1>
        <a:srgbClr val="FFFFFF"/>
      </a:lt1>
      <a:dk2>
        <a:srgbClr val="006666"/>
      </a:dk2>
      <a:lt2>
        <a:srgbClr val="FFFFCC"/>
      </a:lt2>
      <a:accent1>
        <a:srgbClr val="EDFAD2"/>
      </a:accent1>
      <a:accent2>
        <a:srgbClr val="EBF7FF"/>
      </a:accent2>
      <a:accent3>
        <a:srgbClr val="FFFFFF"/>
      </a:accent3>
      <a:accent4>
        <a:srgbClr val="000000"/>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lnDef>
    <a:txDef>
      <a:spPr>
        <a:noFill/>
      </a:spPr>
      <a:bodyPr wrap="none" rtlCol="0">
        <a:spAutoFit/>
      </a:bodyPr>
      <a:lstStyle>
        <a:defPPr>
          <a:defRPr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defPPr>
      </a:lstStyle>
    </a:tx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1066</TotalTime>
  <Words>1965</Words>
  <Application>Microsoft Office PowerPoint</Application>
  <PresentationFormat>全屏显示(4:3)</PresentationFormat>
  <Paragraphs>298</Paragraphs>
  <Slides>38</Slides>
  <Notes>2</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4</vt:i4>
      </vt:variant>
      <vt:variant>
        <vt:lpstr>幻灯片标题</vt:lpstr>
      </vt:variant>
      <vt:variant>
        <vt:i4>38</vt:i4>
      </vt:variant>
    </vt:vector>
  </HeadingPairs>
  <TitlesOfParts>
    <vt:vector size="55" baseType="lpstr">
      <vt:lpstr>Monotype Sorts</vt:lpstr>
      <vt:lpstr>华文新魏</vt:lpstr>
      <vt:lpstr>楷体_GB2312</vt:lpstr>
      <vt:lpstr>宋体</vt:lpstr>
      <vt:lpstr>微软雅黑</vt:lpstr>
      <vt:lpstr>Arial</vt:lpstr>
      <vt:lpstr>Arial Black</vt:lpstr>
      <vt:lpstr>Calibri</vt:lpstr>
      <vt:lpstr>Symbol</vt:lpstr>
      <vt:lpstr>Times New Roman</vt:lpstr>
      <vt:lpstr>Verdana</vt:lpstr>
      <vt:lpstr>1_Balloons</vt:lpstr>
      <vt:lpstr>2_Balloons</vt:lpstr>
      <vt:lpstr>Microsoft Equation 3.0</vt:lpstr>
      <vt:lpstr>Equation</vt:lpstr>
      <vt:lpstr>公式</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布里渊区的划分及其在固体物理中的研究意义</vt:lpstr>
      <vt:lpstr>PowerPoint 演示文稿</vt:lpstr>
      <vt:lpstr>PowerPoint 演示文稿</vt:lpstr>
      <vt:lpstr>PowerPoint 演示文稿</vt:lpstr>
      <vt:lpstr>PowerPoint 演示文稿</vt:lpstr>
      <vt:lpstr>PowerPoint 演示文稿</vt:lpstr>
      <vt:lpstr>二维正方格子布里渊区图示（演示）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面心立方晶格第一布里渊区</vt:lpstr>
      <vt:lpstr>体心立方晶格第一布里渊区</vt:lpstr>
      <vt:lpstr>布里渊区的特征</vt:lpstr>
      <vt:lpstr>晶格振动的经典理论</vt:lpstr>
      <vt:lpstr>PowerPoint 演示文稿</vt:lpstr>
      <vt:lpstr>三维情况下声学支和光学支的数目特点</vt:lpstr>
      <vt:lpstr>回顾：三维情况下声学支和光学支的数目特点</vt:lpstr>
      <vt:lpstr>PowerPoint 演示文稿</vt:lpstr>
      <vt:lpstr>金刚石晶格振动色散关系谱图的理解</vt:lpstr>
      <vt:lpstr>三维晶格的振动 </vt:lpstr>
      <vt:lpstr>波矢空间与倒格空间有何关系? 为什么说波矢空间内的状态点是准连续的?</vt:lpstr>
      <vt:lpstr>q空间的状态点密度</vt:lpstr>
    </vt:vector>
  </TitlesOfParts>
  <Company>Micro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祝云峰</dc:creator>
  <cp:lastModifiedBy>lixh</cp:lastModifiedBy>
  <cp:revision>130</cp:revision>
  <dcterms:created xsi:type="dcterms:W3CDTF">2006-03-12T08:07:55Z</dcterms:created>
  <dcterms:modified xsi:type="dcterms:W3CDTF">2018-11-03T17:41:50Z</dcterms:modified>
</cp:coreProperties>
</file>